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8"/>
  </p:notesMasterIdLst>
  <p:sldIdLst>
    <p:sldId id="256" r:id="rId2"/>
    <p:sldId id="301" r:id="rId3"/>
    <p:sldId id="302" r:id="rId4"/>
    <p:sldId id="303" r:id="rId5"/>
    <p:sldId id="304" r:id="rId6"/>
    <p:sldId id="306" r:id="rId7"/>
    <p:sldId id="307" r:id="rId8"/>
    <p:sldId id="308" r:id="rId9"/>
    <p:sldId id="310" r:id="rId10"/>
    <p:sldId id="320" r:id="rId11"/>
    <p:sldId id="311" r:id="rId12"/>
    <p:sldId id="313" r:id="rId13"/>
    <p:sldId id="321" r:id="rId14"/>
    <p:sldId id="312" r:id="rId15"/>
    <p:sldId id="324" r:id="rId16"/>
    <p:sldId id="297" r:id="rId17"/>
    <p:sldId id="298" r:id="rId18"/>
    <p:sldId id="299" r:id="rId19"/>
    <p:sldId id="300" r:id="rId20"/>
    <p:sldId id="319" r:id="rId21"/>
    <p:sldId id="318" r:id="rId22"/>
    <p:sldId id="323" r:id="rId23"/>
    <p:sldId id="317" r:id="rId24"/>
    <p:sldId id="322" r:id="rId25"/>
    <p:sldId id="316" r:id="rId26"/>
    <p:sldId id="259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tamaran" panose="020B0604020202020204" charset="0"/>
      <p:regular r:id="rId35"/>
      <p:bold r:id="rId36"/>
    </p:embeddedFont>
    <p:embeddedFont>
      <p:font typeface="Catamaran Light" panose="020B0604020202020204" charset="0"/>
      <p:regular r:id="rId37"/>
      <p:bold r:id="rId38"/>
    </p:embeddedFont>
    <p:embeddedFont>
      <p:font typeface="Livvic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E0C0B"/>
    <a:srgbClr val="44CC00"/>
    <a:srgbClr val="E60000"/>
    <a:srgbClr val="879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5207E6-11E9-48D6-8554-7C480C54D89C}">
  <a:tblStyle styleId="{275207E6-11E9-48D6-8554-7C480C54D8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687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742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274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701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432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520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087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339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6fe61bc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6fe61bc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60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207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39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05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958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230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230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405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40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11" Type="http://schemas.openxmlformats.org/officeDocument/2006/relationships/image" Target="../media/image22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7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fif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hyperlink" Target="http://bit.ly/2Tynxth" TargetMode="External"/><Relationship Id="rId7" Type="http://schemas.openxmlformats.org/officeDocument/2006/relationships/hyperlink" Target="https://www.theinsaneapp.com/2021/06/flutter-projects-with-source-code.html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uttertemplates.dev/" TargetMode="External"/><Relationship Id="rId11" Type="http://schemas.openxmlformats.org/officeDocument/2006/relationships/image" Target="../media/image61.sv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60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5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ramatos22/ihc_projec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E60000">
              <a:alpha val="7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423" y="3355255"/>
            <a:ext cx="2550541" cy="843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PT" b="1" dirty="0">
                <a:solidFill>
                  <a:schemeClr val="lt1"/>
                </a:solidFill>
              </a:rPr>
              <a:t>João Vieira, 50458, 33,(3)%</a:t>
            </a:r>
            <a:br>
              <a:rPr lang="pt-PT" b="1" dirty="0"/>
            </a:br>
            <a:r>
              <a:rPr lang="pt-PT" b="1" dirty="0">
                <a:solidFill>
                  <a:schemeClr val="lt1"/>
                </a:solidFill>
              </a:rPr>
              <a:t>Lara Matos, 95228, 33,(3)%</a:t>
            </a:r>
            <a:br>
              <a:rPr lang="pt-PT" b="1" dirty="0"/>
            </a:br>
            <a:r>
              <a:rPr lang="pt-PT" b="1" dirty="0">
                <a:solidFill>
                  <a:schemeClr val="lt1"/>
                </a:solidFill>
              </a:rPr>
              <a:t>Vítor Santos, 107186, 33,(3)%</a:t>
            </a:r>
            <a:endParaRPr lang="en-US" b="1"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REDE DE TRANSPORTE DE DOENTES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Logo, icon&#10;&#10;Description automatically generated">
            <a:extLst>
              <a:ext uri="{FF2B5EF4-FFF2-40B4-BE49-F238E27FC236}">
                <a16:creationId xmlns:a16="http://schemas.microsoft.com/office/drawing/2014/main" id="{0545303E-136B-AC2F-EE68-4D13A1CAA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71" y="1149182"/>
            <a:ext cx="2743200" cy="2761502"/>
          </a:xfrm>
          <a:prstGeom prst="rect">
            <a:avLst/>
          </a:prstGeom>
        </p:spPr>
      </p:pic>
      <p:pic>
        <p:nvPicPr>
          <p:cNvPr id="1026" name="Picture 2" descr="Universidade de Aveiro | University Info | 0 Bachelors in ...">
            <a:extLst>
              <a:ext uri="{FF2B5EF4-FFF2-40B4-BE49-F238E27FC236}">
                <a16:creationId xmlns:a16="http://schemas.microsoft.com/office/drawing/2014/main" id="{453AB72A-3BE8-786C-6EB3-8A53F446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7" y="26318"/>
            <a:ext cx="2027025" cy="76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5;p24">
            <a:extLst>
              <a:ext uri="{FF2B5EF4-FFF2-40B4-BE49-F238E27FC236}">
                <a16:creationId xmlns:a16="http://schemas.microsoft.com/office/drawing/2014/main" id="{884FA4F5-12AD-67C0-141D-DAC35AB6895E}"/>
              </a:ext>
            </a:extLst>
          </p:cNvPr>
          <p:cNvSpPr txBox="1">
            <a:spLocks/>
          </p:cNvSpPr>
          <p:nvPr/>
        </p:nvSpPr>
        <p:spPr>
          <a:xfrm>
            <a:off x="40794" y="4361221"/>
            <a:ext cx="3093098" cy="84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pt-PT" b="1" dirty="0">
                <a:solidFill>
                  <a:schemeClr val="tx1"/>
                </a:solidFill>
              </a:rPr>
              <a:t>Interação Humano Computador </a:t>
            </a:r>
          </a:p>
          <a:p>
            <a:pPr marL="0" indent="0"/>
            <a:r>
              <a:rPr lang="pt-PT" b="1" dirty="0">
                <a:solidFill>
                  <a:schemeClr val="tx1"/>
                </a:solidFill>
              </a:rPr>
              <a:t>Ano letivo 2022/23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1972964" y="138410"/>
            <a:ext cx="7146605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1296269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/>
              <a:t>TASKS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02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F4C66611-0ED3-727A-D0D8-85F370C8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787" y="809682"/>
            <a:ext cx="4415377" cy="3728164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1D42CAE-FFC1-B820-0BD0-21B555C8A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4" y="931219"/>
            <a:ext cx="4344650" cy="3404486"/>
          </a:xfrm>
          <a:prstGeom prst="rect">
            <a:avLst/>
          </a:prstGeom>
        </p:spPr>
      </p:pic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02BEC380-619F-F359-BA66-C1F41AECC76A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475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3460036" y="138410"/>
            <a:ext cx="5659533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2769799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/>
              <a:t>REQUIREMENTS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783DB1-DF14-C999-FAE4-90525E728B3B}"/>
              </a:ext>
            </a:extLst>
          </p:cNvPr>
          <p:cNvSpPr txBox="1"/>
          <p:nvPr/>
        </p:nvSpPr>
        <p:spPr>
          <a:xfrm>
            <a:off x="257500" y="871223"/>
            <a:ext cx="3721838" cy="21544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 Light"/>
              </a:rPr>
              <a:t>Non-functional</a:t>
            </a:r>
          </a:p>
          <a:p>
            <a:endParaRPr lang="en-US" sz="1800" b="1" dirty="0">
              <a:latin typeface="Calibri Light"/>
            </a:endParaRP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Modular &amp; Extensible</a:t>
            </a: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Easy to maintain and manage</a:t>
            </a: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Robust</a:t>
            </a: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Effective &amp; Efficient</a:t>
            </a: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Applicable to most mobile systems</a:t>
            </a: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Accessible even in remote rural areas</a:t>
            </a: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Highly intuitive</a:t>
            </a:r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02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A227D5CD-CA77-5C80-90C6-F4A289BE846D}"/>
              </a:ext>
            </a:extLst>
          </p:cNvPr>
          <p:cNvSpPr txBox="1"/>
          <p:nvPr/>
        </p:nvSpPr>
        <p:spPr>
          <a:xfrm>
            <a:off x="4460788" y="825134"/>
            <a:ext cx="3963307" cy="21544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 Light"/>
              </a:rPr>
              <a:t>Functional</a:t>
            </a:r>
            <a:endParaRPr lang="en-US" dirty="0"/>
          </a:p>
          <a:p>
            <a:endParaRPr lang="en-US" sz="1800" b="1" dirty="0">
              <a:latin typeface="Calibri Light"/>
            </a:endParaRPr>
          </a:p>
          <a:p>
            <a:pPr marL="800100" lvl="1" indent="-342900">
              <a:buFont typeface="Wingdings,Sans-Serif"/>
              <a:buChar char="q"/>
            </a:pPr>
            <a:r>
              <a:rPr lang="en-US" dirty="0">
                <a:latin typeface="Calibri Light"/>
                <a:cs typeface="Calibri Light"/>
              </a:rPr>
              <a:t>Allow transport scheduling</a:t>
            </a:r>
          </a:p>
          <a:p>
            <a:pPr marL="800100" lvl="1" indent="-342900">
              <a:buFont typeface="Wingdings,Sans-Serif"/>
              <a:buChar char="q"/>
            </a:pPr>
            <a:r>
              <a:rPr lang="en-US" dirty="0">
                <a:latin typeface="Calibri Light"/>
                <a:cs typeface="Calibri Light"/>
              </a:rPr>
              <a:t>Display waiting time (queue)</a:t>
            </a:r>
          </a:p>
          <a:p>
            <a:pPr marL="800100" lvl="1" indent="-342900">
              <a:buFont typeface="Wingdings,Sans-Serif"/>
              <a:buChar char="q"/>
            </a:pPr>
            <a:r>
              <a:rPr lang="en-US" dirty="0">
                <a:latin typeface="Calibri Light"/>
                <a:cs typeface="Calibri Light"/>
              </a:rPr>
              <a:t>Display patient medical history</a:t>
            </a:r>
          </a:p>
          <a:p>
            <a:pPr marL="800100" lvl="1" indent="-342900">
              <a:buFont typeface="Wingdings,Sans-Serif"/>
              <a:buChar char="q"/>
            </a:pPr>
            <a:r>
              <a:rPr lang="en-US" dirty="0">
                <a:latin typeface="Calibri Light"/>
                <a:cs typeface="Calibri Light"/>
              </a:rPr>
              <a:t>Allow some user info update (address, mobility, transportation requirements)</a:t>
            </a:r>
          </a:p>
          <a:p>
            <a:pPr marL="800100" lvl="1" indent="-342900">
              <a:buFont typeface="Wingdings,Sans-Serif"/>
              <a:buChar char="q"/>
            </a:pPr>
            <a:r>
              <a:rPr lang="en-US" dirty="0">
                <a:latin typeface="Calibri Light"/>
                <a:cs typeface="Calibri Light"/>
              </a:rPr>
              <a:t>Interconnected systems for patients &amp; informal caregiver</a:t>
            </a:r>
          </a:p>
        </p:txBody>
      </p:sp>
      <p:sp>
        <p:nvSpPr>
          <p:cNvPr id="8" name="CaixaDeTexto 2">
            <a:extLst>
              <a:ext uri="{FF2B5EF4-FFF2-40B4-BE49-F238E27FC236}">
                <a16:creationId xmlns:a16="http://schemas.microsoft.com/office/drawing/2014/main" id="{255BD248-39DC-CC7D-6BD9-857F1EB24A14}"/>
              </a:ext>
            </a:extLst>
          </p:cNvPr>
          <p:cNvSpPr txBox="1"/>
          <p:nvPr/>
        </p:nvSpPr>
        <p:spPr>
          <a:xfrm>
            <a:off x="2078004" y="3327791"/>
            <a:ext cx="3943064" cy="17235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 Light"/>
              </a:rPr>
              <a:t>INITIALLY PLANNED but </a:t>
            </a:r>
            <a:r>
              <a:rPr lang="en-US" sz="1800" b="1" u="sng" dirty="0">
                <a:solidFill>
                  <a:srgbClr val="C00000"/>
                </a:solidFill>
                <a:latin typeface="Calibri Light"/>
              </a:rPr>
              <a:t>DISCARDED </a:t>
            </a:r>
            <a:r>
              <a:rPr lang="en-US" sz="1800" dirty="0">
                <a:solidFill>
                  <a:schemeClr val="tx1"/>
                </a:solidFill>
                <a:latin typeface="Calibri Light"/>
              </a:rPr>
              <a:t>(not in Scenarios)</a:t>
            </a:r>
            <a:endParaRPr lang="en-US" sz="1100" dirty="0">
              <a:solidFill>
                <a:schemeClr val="tx1"/>
              </a:solidFill>
              <a:latin typeface="Calibri Light"/>
            </a:endParaRP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Video Calls</a:t>
            </a: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Literacy adaptable</a:t>
            </a: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GPS Tracking system</a:t>
            </a: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Family doctor contact</a:t>
            </a:r>
          </a:p>
          <a:p>
            <a:pPr marL="800100" lvl="1" indent="-342900">
              <a:buFont typeface="Wingdings,Sans-Serif" panose="020B0604020202020204" pitchFamily="34" charset="0"/>
              <a:buChar char="q"/>
            </a:pPr>
            <a:r>
              <a:rPr lang="en-US" dirty="0">
                <a:latin typeface="Calibri Light"/>
                <a:cs typeface="Calibri Light"/>
              </a:rPr>
              <a:t>Interactive narrated FAQ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B139BB-6523-6D71-E352-76F3C9B0E3D6}"/>
              </a:ext>
            </a:extLst>
          </p:cNvPr>
          <p:cNvSpPr/>
          <p:nvPr/>
        </p:nvSpPr>
        <p:spPr>
          <a:xfrm>
            <a:off x="207399" y="3175231"/>
            <a:ext cx="8595733" cy="46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6" descr="Building Brick Wall with solid fill">
            <a:extLst>
              <a:ext uri="{FF2B5EF4-FFF2-40B4-BE49-F238E27FC236}">
                <a16:creationId xmlns:a16="http://schemas.microsoft.com/office/drawing/2014/main" id="{CE54060C-80B2-0C4C-91CF-B741CA54C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4522" y="823384"/>
            <a:ext cx="441678" cy="448734"/>
          </a:xfrm>
          <a:prstGeom prst="rect">
            <a:avLst/>
          </a:prstGeom>
        </p:spPr>
      </p:pic>
      <p:pic>
        <p:nvPicPr>
          <p:cNvPr id="7" name="Graphic 8" descr="Gears with solid fill">
            <a:extLst>
              <a:ext uri="{FF2B5EF4-FFF2-40B4-BE49-F238E27FC236}">
                <a16:creationId xmlns:a16="http://schemas.microsoft.com/office/drawing/2014/main" id="{78DD58EC-9B42-E55A-BFCB-0702AF886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4578" y="816328"/>
            <a:ext cx="455789" cy="455789"/>
          </a:xfrm>
          <a:prstGeom prst="rect">
            <a:avLst/>
          </a:prstGeom>
        </p:spPr>
      </p:pic>
      <p:sp>
        <p:nvSpPr>
          <p:cNvPr id="15" name="Foliennummernplatzhalter 1">
            <a:extLst>
              <a:ext uri="{FF2B5EF4-FFF2-40B4-BE49-F238E27FC236}">
                <a16:creationId xmlns:a16="http://schemas.microsoft.com/office/drawing/2014/main" id="{B6C4D9EB-B82D-54E0-2FA9-41845B25D17A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955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860883" y="138410"/>
            <a:ext cx="6258686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99402"/>
            <a:ext cx="2156820" cy="657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 dirty="0"/>
              <a:t>PAPER PROTOTYPE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03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9BAC8B98-B84B-AF31-CBA8-6C8F269EB830}"/>
              </a:ext>
            </a:extLst>
          </p:cNvPr>
          <p:cNvSpPr txBox="1"/>
          <p:nvPr/>
        </p:nvSpPr>
        <p:spPr>
          <a:xfrm>
            <a:off x="169932" y="901602"/>
            <a:ext cx="802191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Calibri Light"/>
              </a:rPr>
              <a:t>Based on prev. </a:t>
            </a:r>
            <a:r>
              <a:rPr lang="en-US" sz="1800" b="1" dirty="0">
                <a:latin typeface="Calibri Light"/>
              </a:rPr>
              <a:t>Requirement Analysis</a:t>
            </a:r>
            <a:r>
              <a:rPr lang="en-US" sz="1800" dirty="0">
                <a:latin typeface="Calibri Light"/>
              </a:rPr>
              <a:t> and </a:t>
            </a:r>
            <a:r>
              <a:rPr lang="en-US" sz="1800" b="1" dirty="0">
                <a:latin typeface="Calibri Light"/>
              </a:rPr>
              <a:t>Nielsen's 10 usability heuristics</a:t>
            </a:r>
            <a:r>
              <a:rPr lang="en-US" sz="1800" dirty="0">
                <a:latin typeface="Calibri Light"/>
              </a:rPr>
              <a:t>.</a:t>
            </a:r>
            <a:endParaRPr lang="en-US" sz="1800" i="0" dirty="0">
              <a:effectLst/>
              <a:latin typeface="Calibri Light"/>
            </a:endParaRP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C35DA41-138A-16E5-5A75-B56BF6F8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4" y="1327082"/>
            <a:ext cx="7625777" cy="3374742"/>
          </a:xfrm>
          <a:prstGeom prst="rect">
            <a:avLst/>
          </a:prstGeom>
        </p:spPr>
      </p:pic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FD5A5DBB-0281-D336-DECC-3B826291C957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3986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860883" y="138410"/>
            <a:ext cx="6258686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99402"/>
            <a:ext cx="2156820" cy="657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/>
              <a:t>PAPER PROTOTYPE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03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pic>
        <p:nvPicPr>
          <p:cNvPr id="3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0C4AC91-F248-E492-EE8E-56AAD9DAE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" t="4000" r="6351" b="4000"/>
          <a:stretch/>
        </p:blipFill>
        <p:spPr>
          <a:xfrm>
            <a:off x="1731669" y="855984"/>
            <a:ext cx="5680661" cy="4188114"/>
          </a:xfrm>
          <a:prstGeom prst="rect">
            <a:avLst/>
          </a:prstGeom>
        </p:spPr>
      </p:pic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DB4A7DF-538D-D480-C934-61CDFDFDC292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13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579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308067" y="138410"/>
            <a:ext cx="4811502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3557916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 dirty="0"/>
              <a:t>ISSUES &amp; DECISIONS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04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93BC31-81A1-71DE-84A1-6DD0188004B8}"/>
              </a:ext>
            </a:extLst>
          </p:cNvPr>
          <p:cNvGrpSpPr/>
          <p:nvPr/>
        </p:nvGrpSpPr>
        <p:grpSpPr>
          <a:xfrm>
            <a:off x="218182" y="712486"/>
            <a:ext cx="4062894" cy="2041455"/>
            <a:chOff x="218182" y="712486"/>
            <a:chExt cx="4062894" cy="2041455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6783DB1-DF14-C999-FAE4-90525E728B3B}"/>
                </a:ext>
              </a:extLst>
            </p:cNvPr>
            <p:cNvSpPr txBox="1"/>
            <p:nvPr/>
          </p:nvSpPr>
          <p:spPr>
            <a:xfrm>
              <a:off x="218182" y="814949"/>
              <a:ext cx="4062894" cy="193899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sz="1800" b="1" dirty="0">
                  <a:latin typeface="Calibri Light"/>
                </a:rPr>
                <a:t>Paper prototype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800" b="1" dirty="0">
                <a:latin typeface="Calibri Light"/>
              </a:endParaRP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 dirty="0">
                  <a:latin typeface="Calibri Light"/>
                  <a:cs typeface="Calibri Light"/>
                </a:rPr>
                <a:t>Unclear word semantics</a:t>
              </a: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 dirty="0">
                  <a:latin typeface="Calibri Light"/>
                  <a:cs typeface="Calibri Light"/>
                </a:rPr>
                <a:t>Lack of color</a:t>
              </a: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 dirty="0">
                  <a:latin typeface="Calibri Light"/>
                  <a:cs typeface="Calibri Light"/>
                </a:rPr>
                <a:t>Visually indistinct, yet functionally very distinct UI elements</a:t>
              </a: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 dirty="0">
                  <a:latin typeface="Calibri Light"/>
                  <a:cs typeface="Calibri Light"/>
                </a:rPr>
                <a:t>Some illegible words</a:t>
              </a: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 dirty="0">
                  <a:latin typeface="Calibri Light"/>
                  <a:cs typeface="Calibri Light"/>
                </a:rPr>
                <a:t>Elderly very uninterested</a:t>
              </a:r>
            </a:p>
          </p:txBody>
        </p:sp>
        <p:pic>
          <p:nvPicPr>
            <p:cNvPr id="7" name="Graphic 7" descr="Origami with solid fill">
              <a:extLst>
                <a:ext uri="{FF2B5EF4-FFF2-40B4-BE49-F238E27FC236}">
                  <a16:creationId xmlns:a16="http://schemas.microsoft.com/office/drawing/2014/main" id="{FD6A1B0E-5797-36D7-6E4D-2FB4B0F19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3940" y="712486"/>
              <a:ext cx="559517" cy="55951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8D17F8-A025-42F7-85EC-C1C16AA0EBCE}"/>
              </a:ext>
            </a:extLst>
          </p:cNvPr>
          <p:cNvGrpSpPr/>
          <p:nvPr/>
        </p:nvGrpSpPr>
        <p:grpSpPr>
          <a:xfrm>
            <a:off x="4654037" y="1613249"/>
            <a:ext cx="3759034" cy="2369880"/>
            <a:chOff x="4621776" y="2710161"/>
            <a:chExt cx="3759034" cy="2369880"/>
          </a:xfrm>
        </p:grpSpPr>
        <p:sp>
          <p:nvSpPr>
            <p:cNvPr id="4" name="CaixaDeTexto 2">
              <a:extLst>
                <a:ext uri="{FF2B5EF4-FFF2-40B4-BE49-F238E27FC236}">
                  <a16:creationId xmlns:a16="http://schemas.microsoft.com/office/drawing/2014/main" id="{1A31EDED-7C5D-53AC-7DF4-EEDE05B6CAB8}"/>
                </a:ext>
              </a:extLst>
            </p:cNvPr>
            <p:cNvSpPr txBox="1"/>
            <p:nvPr/>
          </p:nvSpPr>
          <p:spPr>
            <a:xfrm>
              <a:off x="4658972" y="2710161"/>
              <a:ext cx="3721838" cy="236988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sz="1800" b="1">
                  <a:latin typeface="Calibri Light"/>
                </a:rPr>
                <a:t>Opted for 2 main UI groups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800" b="1">
                <a:latin typeface="Calibri Light"/>
              </a:endParaRPr>
            </a:p>
            <a:p>
              <a:pPr marL="457200" lvl="1"/>
              <a:r>
                <a:rPr lang="en-US" b="1">
                  <a:latin typeface="Calibri Light"/>
                  <a:cs typeface="Calibri Light"/>
                </a:rPr>
                <a:t>Firefighter</a:t>
              </a:r>
              <a:r>
                <a:rPr lang="en-US">
                  <a:latin typeface="Calibri Light"/>
                  <a:cs typeface="Calibri Light"/>
                </a:rPr>
                <a:t> – functionally very distinct from patient/informal caretaker.</a:t>
              </a:r>
            </a:p>
            <a:p>
              <a:pPr marL="457200" lvl="1"/>
              <a:endParaRPr lang="en-US">
                <a:latin typeface="Calibri Light"/>
                <a:cs typeface="Calibri Light"/>
              </a:endParaRPr>
            </a:p>
            <a:p>
              <a:pPr marL="457200" lvl="1"/>
              <a:r>
                <a:rPr lang="en-US" b="1">
                  <a:latin typeface="Calibri Light"/>
                  <a:cs typeface="Calibri Light"/>
                </a:rPr>
                <a:t>Patient/Informal Caretaker</a:t>
              </a:r>
              <a:r>
                <a:rPr lang="en-US">
                  <a:latin typeface="Calibri Light"/>
                  <a:cs typeface="Calibri Light"/>
                </a:rPr>
                <a:t> – tasks performed by both roles are very similar.</a:t>
              </a:r>
            </a:p>
            <a:p>
              <a:pPr marL="457200" lvl="1"/>
              <a:endParaRPr lang="en-US">
                <a:latin typeface="Calibri Light"/>
                <a:cs typeface="Calibri Light"/>
              </a:endParaRP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>
                  <a:latin typeface="Calibri Light"/>
                  <a:cs typeface="Calibri Light"/>
                </a:rPr>
                <a:t>Latter group biased toward patient accessibility</a:t>
              </a:r>
            </a:p>
          </p:txBody>
        </p:sp>
        <p:pic>
          <p:nvPicPr>
            <p:cNvPr id="8" name="Graphic 8" descr="Firefighter male with solid fill">
              <a:extLst>
                <a:ext uri="{FF2B5EF4-FFF2-40B4-BE49-F238E27FC236}">
                  <a16:creationId xmlns:a16="http://schemas.microsoft.com/office/drawing/2014/main" id="{827C16A2-9E38-B7AF-6E9E-E3B2D7949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58647" y="3289811"/>
              <a:ext cx="435078" cy="444296"/>
            </a:xfrm>
            <a:prstGeom prst="rect">
              <a:avLst/>
            </a:prstGeom>
          </p:spPr>
        </p:pic>
        <p:pic>
          <p:nvPicPr>
            <p:cNvPr id="9" name="Graphic 9" descr="Sling with solid fill">
              <a:extLst>
                <a:ext uri="{FF2B5EF4-FFF2-40B4-BE49-F238E27FC236}">
                  <a16:creationId xmlns:a16="http://schemas.microsoft.com/office/drawing/2014/main" id="{7721D4FC-235F-3ECF-1417-4716989BA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21776" y="3829049"/>
              <a:ext cx="513428" cy="51342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3174A3-C0E2-4C56-868F-AA4A4BFFE8E6}"/>
              </a:ext>
            </a:extLst>
          </p:cNvPr>
          <p:cNvGrpSpPr/>
          <p:nvPr/>
        </p:nvGrpSpPr>
        <p:grpSpPr>
          <a:xfrm>
            <a:off x="326634" y="2825384"/>
            <a:ext cx="4062894" cy="2154436"/>
            <a:chOff x="225238" y="2829993"/>
            <a:chExt cx="4062894" cy="2154436"/>
          </a:xfrm>
        </p:grpSpPr>
        <p:sp>
          <p:nvSpPr>
            <p:cNvPr id="5" name="CaixaDeTexto 2">
              <a:extLst>
                <a:ext uri="{FF2B5EF4-FFF2-40B4-BE49-F238E27FC236}">
                  <a16:creationId xmlns:a16="http://schemas.microsoft.com/office/drawing/2014/main" id="{104135AE-A241-DD75-EA85-D71B69C9BDE0}"/>
                </a:ext>
              </a:extLst>
            </p:cNvPr>
            <p:cNvSpPr txBox="1"/>
            <p:nvPr/>
          </p:nvSpPr>
          <p:spPr>
            <a:xfrm>
              <a:off x="225238" y="2829993"/>
              <a:ext cx="4062894" cy="215443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sz="1800" b="1" dirty="0">
                  <a:latin typeface="Calibri Light"/>
                </a:rPr>
                <a:t>Functional prototype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800" b="1" dirty="0">
                <a:latin typeface="Calibri Light"/>
              </a:endParaRP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 dirty="0">
                  <a:latin typeface="Calibri Light"/>
                  <a:cs typeface="Calibri Light"/>
                </a:rPr>
                <a:t>Development in </a:t>
              </a:r>
              <a:r>
                <a:rPr lang="en-US" b="1" dirty="0">
                  <a:latin typeface="Calibri Light"/>
                  <a:cs typeface="Calibri Light"/>
                </a:rPr>
                <a:t>Flutter (easy platform independence)</a:t>
              </a: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 b="1" dirty="0">
                  <a:latin typeface="Calibri Light"/>
                  <a:cs typeface="Calibri Light"/>
                </a:rPr>
                <a:t>Firebase</a:t>
              </a:r>
              <a:r>
                <a:rPr lang="en-US" dirty="0">
                  <a:latin typeface="Calibri Light"/>
                  <a:cs typeface="Calibri Light"/>
                </a:rPr>
                <a:t> integration suggested but pushed aside for production app development.</a:t>
              </a:r>
            </a:p>
            <a:p>
              <a:pPr marL="457200" lvl="1"/>
              <a:endParaRPr lang="en-US" dirty="0">
                <a:latin typeface="Calibri Light"/>
                <a:cs typeface="Calibri Light"/>
              </a:endParaRP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 dirty="0">
                  <a:latin typeface="Calibri Light"/>
                  <a:cs typeface="Calibri Light"/>
                </a:rPr>
                <a:t>Initially highly static</a:t>
              </a: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 dirty="0">
                  <a:latin typeface="Calibri Light"/>
                  <a:cs typeface="Calibri Light"/>
                </a:rPr>
                <a:t>Some holes in functionality</a:t>
              </a:r>
            </a:p>
          </p:txBody>
        </p:sp>
        <p:pic>
          <p:nvPicPr>
            <p:cNvPr id="10" name="Picture 10" descr="Logo, company name&#10;&#10;Description automatically generated">
              <a:extLst>
                <a:ext uri="{FF2B5EF4-FFF2-40B4-BE49-F238E27FC236}">
                  <a16:creationId xmlns:a16="http://schemas.microsoft.com/office/drawing/2014/main" id="{DDA76B9D-DFAB-044E-D86D-26D9F29C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041" y="3352493"/>
              <a:ext cx="429547" cy="443373"/>
            </a:xfrm>
            <a:prstGeom prst="rect">
              <a:avLst/>
            </a:prstGeom>
          </p:spPr>
        </p:pic>
        <p:pic>
          <p:nvPicPr>
            <p:cNvPr id="11" name="Picture 11" descr="Icon&#10;&#10;Description automatically generated">
              <a:extLst>
                <a:ext uri="{FF2B5EF4-FFF2-40B4-BE49-F238E27FC236}">
                  <a16:creationId xmlns:a16="http://schemas.microsoft.com/office/drawing/2014/main" id="{3D8EC5F1-3330-8A4F-B791-30A5F3047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4459" y="3751620"/>
              <a:ext cx="400973" cy="391755"/>
            </a:xfrm>
            <a:prstGeom prst="rect">
              <a:avLst/>
            </a:prstGeom>
          </p:spPr>
        </p:pic>
      </p:grpSp>
      <p:pic>
        <p:nvPicPr>
          <p:cNvPr id="14" name="Graphic 14" descr="Gears with solid fill">
            <a:extLst>
              <a:ext uri="{FF2B5EF4-FFF2-40B4-BE49-F238E27FC236}">
                <a16:creationId xmlns:a16="http://schemas.microsoft.com/office/drawing/2014/main" id="{19C0E51C-62CF-A8AE-C847-FFB5565314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04485" y="2769010"/>
            <a:ext cx="527255" cy="527255"/>
          </a:xfrm>
          <a:prstGeom prst="rect">
            <a:avLst/>
          </a:prstGeom>
        </p:spPr>
      </p:pic>
      <p:sp>
        <p:nvSpPr>
          <p:cNvPr id="16" name="Foliennummernplatzhalter 1">
            <a:extLst>
              <a:ext uri="{FF2B5EF4-FFF2-40B4-BE49-F238E27FC236}">
                <a16:creationId xmlns:a16="http://schemas.microsoft.com/office/drawing/2014/main" id="{6CB5ACF7-AC64-DF91-8E92-0595E1F8A53D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14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7361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308067" y="138410"/>
            <a:ext cx="4811502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3557916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 dirty="0"/>
              <a:t>PROTOTYPE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 dirty="0">
                <a:solidFill>
                  <a:schemeClr val="lt1"/>
                </a:solidFill>
                <a:latin typeface="Livvic"/>
              </a:rPr>
              <a:t>07</a:t>
            </a:r>
            <a:endParaRPr lang="en" sz="4800" b="1" dirty="0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6C7B45FA-8F5A-01F7-B0E4-B74A70DF5D5E}"/>
              </a:ext>
            </a:extLst>
          </p:cNvPr>
          <p:cNvSpPr txBox="1">
            <a:spLocks/>
          </p:cNvSpPr>
          <p:nvPr/>
        </p:nvSpPr>
        <p:spPr>
          <a:xfrm>
            <a:off x="8424096" y="4785876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15</a:t>
            </a:fld>
            <a:endParaRPr lang="en-US" sz="1200">
              <a:latin typeface="+mj-lt"/>
            </a:endParaRPr>
          </a:p>
        </p:txBody>
      </p:sp>
      <p:pic>
        <p:nvPicPr>
          <p:cNvPr id="8" name="Picture 7" descr="A screenshot of a mobile application&#10;&#10;Description automatically generated with low confidence">
            <a:extLst>
              <a:ext uri="{FF2B5EF4-FFF2-40B4-BE49-F238E27FC236}">
                <a16:creationId xmlns:a16="http://schemas.microsoft.com/office/drawing/2014/main" id="{217D6801-63A1-595B-D62C-3FF9D99F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0" y="762562"/>
            <a:ext cx="1992507" cy="43170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31FA1B70-F991-D7A2-9DEE-F0A1A8C00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53" y="774660"/>
            <a:ext cx="1981340" cy="43170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 descr="A picture containing text, screenshot, rectangle, logo&#10;&#10;Description automatically generated">
            <a:extLst>
              <a:ext uri="{FF2B5EF4-FFF2-40B4-BE49-F238E27FC236}">
                <a16:creationId xmlns:a16="http://schemas.microsoft.com/office/drawing/2014/main" id="{B22A7E96-AC01-924F-C2A6-362B532E5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19" y="768978"/>
            <a:ext cx="1992468" cy="43170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Picture 27" descr="A picture containing text, screenshot, font, web page&#10;&#10;Description automatically generated">
            <a:extLst>
              <a:ext uri="{FF2B5EF4-FFF2-40B4-BE49-F238E27FC236}">
                <a16:creationId xmlns:a16="http://schemas.microsoft.com/office/drawing/2014/main" id="{8DECB2BA-EC5F-FB82-E748-FFDD9C703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238" y="774745"/>
            <a:ext cx="1992468" cy="43170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80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9;p33">
            <a:extLst>
              <a:ext uri="{FF2B5EF4-FFF2-40B4-BE49-F238E27FC236}">
                <a16:creationId xmlns:a16="http://schemas.microsoft.com/office/drawing/2014/main" id="{9CDB55C2-E909-D82E-6FDB-063BFBE1B85E}"/>
              </a:ext>
            </a:extLst>
          </p:cNvPr>
          <p:cNvSpPr/>
          <p:nvPr/>
        </p:nvSpPr>
        <p:spPr>
          <a:xfrm flipH="1">
            <a:off x="285607" y="210400"/>
            <a:ext cx="3807762" cy="846875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694BD7-4830-92CC-330F-7B83F016F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831" y="335125"/>
            <a:ext cx="2912241" cy="577800"/>
          </a:xfrm>
        </p:spPr>
        <p:txBody>
          <a:bodyPr/>
          <a:lstStyle/>
          <a:p>
            <a:r>
              <a:rPr lang="pt-PT" err="1">
                <a:solidFill>
                  <a:schemeClr val="bg1"/>
                </a:solidFill>
              </a:rPr>
              <a:t>Usability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eta: Em Ângulo 10">
            <a:extLst>
              <a:ext uri="{FF2B5EF4-FFF2-40B4-BE49-F238E27FC236}">
                <a16:creationId xmlns:a16="http://schemas.microsoft.com/office/drawing/2014/main" id="{83E4EDB2-617F-8F55-BAC8-22DC5B86B127}"/>
              </a:ext>
            </a:extLst>
          </p:cNvPr>
          <p:cNvSpPr/>
          <p:nvPr/>
        </p:nvSpPr>
        <p:spPr>
          <a:xfrm rot="5400000">
            <a:off x="6257605" y="1770278"/>
            <a:ext cx="1071562" cy="1293018"/>
          </a:xfrm>
          <a:prstGeom prst="ben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C474738-9386-91AD-99DE-005F12FF6F93}"/>
              </a:ext>
            </a:extLst>
          </p:cNvPr>
          <p:cNvSpPr txBox="1"/>
          <p:nvPr/>
        </p:nvSpPr>
        <p:spPr>
          <a:xfrm>
            <a:off x="285607" y="4032254"/>
            <a:ext cx="2928938" cy="815608"/>
          </a:xfrm>
          <a:prstGeom prst="rect">
            <a:avLst/>
          </a:prstGeom>
          <a:noFill/>
          <a:ln>
            <a:solidFill>
              <a:srgbClr val="BE0C0B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100" u="sng" err="1"/>
              <a:t>Legend</a:t>
            </a:r>
            <a:r>
              <a:rPr lang="pt-PT" sz="1100" u="sng"/>
              <a:t>:</a:t>
            </a:r>
          </a:p>
          <a:p>
            <a:r>
              <a:rPr lang="pt-PT" sz="1100" err="1"/>
              <a:t>Difficulty</a:t>
            </a:r>
            <a:r>
              <a:rPr lang="pt-PT" sz="1100"/>
              <a:t> </a:t>
            </a:r>
            <a:r>
              <a:rPr lang="pt-PT" sz="1100" err="1"/>
              <a:t>scale</a:t>
            </a:r>
            <a:r>
              <a:rPr lang="pt-PT" sz="1100"/>
              <a:t>: 1-Not </a:t>
            </a:r>
            <a:r>
              <a:rPr lang="pt-PT" sz="1100" err="1"/>
              <a:t>easy</a:t>
            </a:r>
            <a:r>
              <a:rPr lang="pt-PT" sz="1100"/>
              <a:t>-&gt; 5-Very </a:t>
            </a:r>
            <a:r>
              <a:rPr lang="pt-PT" sz="1100" err="1"/>
              <a:t>easy</a:t>
            </a:r>
            <a:endParaRPr lang="pt-PT" sz="1100"/>
          </a:p>
          <a:p>
            <a:r>
              <a:rPr lang="pt-PT" sz="1100" err="1"/>
              <a:t>Completed</a:t>
            </a:r>
            <a:r>
              <a:rPr lang="pt-PT" sz="1100"/>
              <a:t> </a:t>
            </a:r>
            <a:r>
              <a:rPr lang="pt-PT" sz="1100" err="1"/>
              <a:t>the</a:t>
            </a:r>
            <a:r>
              <a:rPr lang="pt-PT" sz="1100"/>
              <a:t> </a:t>
            </a:r>
            <a:r>
              <a:rPr lang="pt-PT" sz="1100" err="1"/>
              <a:t>task</a:t>
            </a:r>
            <a:r>
              <a:rPr lang="pt-PT" sz="1100"/>
              <a:t> </a:t>
            </a:r>
            <a:r>
              <a:rPr lang="pt-PT" sz="1100" err="1"/>
              <a:t>with</a:t>
            </a:r>
            <a:r>
              <a:rPr lang="pt-PT" sz="1100"/>
              <a:t> </a:t>
            </a:r>
            <a:r>
              <a:rPr lang="pt-PT" sz="1100" err="1"/>
              <a:t>autonomy</a:t>
            </a:r>
            <a:r>
              <a:rPr lang="pt-PT" sz="1100"/>
              <a:t>: </a:t>
            </a:r>
            <a:r>
              <a:rPr lang="pt-PT" sz="1100" err="1"/>
              <a:t>Yes</a:t>
            </a:r>
            <a:r>
              <a:rPr lang="pt-PT" sz="1100"/>
              <a:t>/No</a:t>
            </a:r>
          </a:p>
          <a:p>
            <a:endParaRPr lang="en-US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E62520C-8F9A-5E89-19BB-882802132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7" y="1261313"/>
            <a:ext cx="5324071" cy="16912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EA5C8A6-C395-B737-74C6-38699BF59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1"/>
          <a:stretch/>
        </p:blipFill>
        <p:spPr>
          <a:xfrm>
            <a:off x="3435361" y="3156606"/>
            <a:ext cx="5423032" cy="1691256"/>
          </a:xfrm>
          <a:prstGeom prst="rect">
            <a:avLst/>
          </a:prstGeom>
        </p:spPr>
      </p:pic>
      <p:sp>
        <p:nvSpPr>
          <p:cNvPr id="18" name="Google Shape;322;p37">
            <a:extLst>
              <a:ext uri="{FF2B5EF4-FFF2-40B4-BE49-F238E27FC236}">
                <a16:creationId xmlns:a16="http://schemas.microsoft.com/office/drawing/2014/main" id="{7CFAD95C-B00F-2A98-DC31-EF2EE29E93A2}"/>
              </a:ext>
            </a:extLst>
          </p:cNvPr>
          <p:cNvSpPr txBox="1">
            <a:spLocks/>
          </p:cNvSpPr>
          <p:nvPr/>
        </p:nvSpPr>
        <p:spPr>
          <a:xfrm>
            <a:off x="6146877" y="340788"/>
            <a:ext cx="2711516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/>
              <a:t>FIREFIGHTER</a:t>
            </a:r>
            <a:endParaRPr lang="en-US"/>
          </a:p>
        </p:txBody>
      </p:sp>
      <p:sp>
        <p:nvSpPr>
          <p:cNvPr id="3" name="Google Shape;148;p26">
            <a:extLst>
              <a:ext uri="{FF2B5EF4-FFF2-40B4-BE49-F238E27FC236}">
                <a16:creationId xmlns:a16="http://schemas.microsoft.com/office/drawing/2014/main" id="{60D6DEC6-92E2-3245-F67C-8765624F340F}"/>
              </a:ext>
            </a:extLst>
          </p:cNvPr>
          <p:cNvSpPr txBox="1">
            <a:spLocks/>
          </p:cNvSpPr>
          <p:nvPr/>
        </p:nvSpPr>
        <p:spPr>
          <a:xfrm>
            <a:off x="285607" y="356389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 pitchFamily="2" charset="0"/>
              </a:rPr>
              <a:t>05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3DD3D260-D7D2-5998-4A4C-58C1258910F1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16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831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ta: Em Ângulo 10">
            <a:extLst>
              <a:ext uri="{FF2B5EF4-FFF2-40B4-BE49-F238E27FC236}">
                <a16:creationId xmlns:a16="http://schemas.microsoft.com/office/drawing/2014/main" id="{83E4EDB2-617F-8F55-BAC8-22DC5B86B127}"/>
              </a:ext>
            </a:extLst>
          </p:cNvPr>
          <p:cNvSpPr/>
          <p:nvPr/>
        </p:nvSpPr>
        <p:spPr>
          <a:xfrm rot="5400000">
            <a:off x="6257605" y="1770278"/>
            <a:ext cx="1071562" cy="1293018"/>
          </a:xfrm>
          <a:prstGeom prst="ben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C474738-9386-91AD-99DE-005F12FF6F93}"/>
              </a:ext>
            </a:extLst>
          </p:cNvPr>
          <p:cNvSpPr txBox="1"/>
          <p:nvPr/>
        </p:nvSpPr>
        <p:spPr>
          <a:xfrm>
            <a:off x="285607" y="4032254"/>
            <a:ext cx="2928938" cy="815608"/>
          </a:xfrm>
          <a:prstGeom prst="rect">
            <a:avLst/>
          </a:prstGeom>
          <a:noFill/>
          <a:ln>
            <a:solidFill>
              <a:srgbClr val="BE0C0B"/>
            </a:solidFill>
          </a:ln>
        </p:spPr>
        <p:txBody>
          <a:bodyPr wrap="square" rtlCol="0">
            <a:spAutoFit/>
          </a:bodyPr>
          <a:lstStyle/>
          <a:p>
            <a:r>
              <a:rPr lang="pt-PT" sz="1100" u="sng" err="1"/>
              <a:t>Legend</a:t>
            </a:r>
            <a:r>
              <a:rPr lang="pt-PT" sz="1100" u="sng"/>
              <a:t>:</a:t>
            </a:r>
          </a:p>
          <a:p>
            <a:r>
              <a:rPr lang="pt-PT" sz="1100" err="1"/>
              <a:t>Difficulty</a:t>
            </a:r>
            <a:r>
              <a:rPr lang="pt-PT" sz="1100"/>
              <a:t> </a:t>
            </a:r>
            <a:r>
              <a:rPr lang="pt-PT" sz="1100" err="1"/>
              <a:t>scale</a:t>
            </a:r>
            <a:r>
              <a:rPr lang="pt-PT" sz="1100"/>
              <a:t>: 1-Not </a:t>
            </a:r>
            <a:r>
              <a:rPr lang="pt-PT" sz="1100" err="1"/>
              <a:t>easy</a:t>
            </a:r>
            <a:r>
              <a:rPr lang="pt-PT" sz="1100"/>
              <a:t>-&gt; 5-Very </a:t>
            </a:r>
            <a:r>
              <a:rPr lang="pt-PT" sz="1100" err="1"/>
              <a:t>easy</a:t>
            </a:r>
            <a:endParaRPr lang="pt-PT" sz="1100"/>
          </a:p>
          <a:p>
            <a:r>
              <a:rPr lang="pt-PT" sz="1100" err="1"/>
              <a:t>Completed</a:t>
            </a:r>
            <a:r>
              <a:rPr lang="pt-PT" sz="1100"/>
              <a:t> </a:t>
            </a:r>
            <a:r>
              <a:rPr lang="pt-PT" sz="1100" err="1"/>
              <a:t>the</a:t>
            </a:r>
            <a:r>
              <a:rPr lang="pt-PT" sz="1100"/>
              <a:t> </a:t>
            </a:r>
            <a:r>
              <a:rPr lang="pt-PT" sz="1100" err="1"/>
              <a:t>task</a:t>
            </a:r>
            <a:r>
              <a:rPr lang="pt-PT" sz="1100"/>
              <a:t> </a:t>
            </a:r>
            <a:r>
              <a:rPr lang="pt-PT" sz="1100" err="1"/>
              <a:t>with</a:t>
            </a:r>
            <a:r>
              <a:rPr lang="pt-PT" sz="1100"/>
              <a:t> </a:t>
            </a:r>
            <a:r>
              <a:rPr lang="pt-PT" sz="1100" err="1"/>
              <a:t>autonomy</a:t>
            </a:r>
            <a:r>
              <a:rPr lang="pt-PT" sz="1100"/>
              <a:t>: Yes/No</a:t>
            </a:r>
          </a:p>
          <a:p>
            <a:endParaRPr lang="en-US"/>
          </a:p>
        </p:txBody>
      </p:sp>
      <p:sp>
        <p:nvSpPr>
          <p:cNvPr id="18" name="Google Shape;322;p37">
            <a:extLst>
              <a:ext uri="{FF2B5EF4-FFF2-40B4-BE49-F238E27FC236}">
                <a16:creationId xmlns:a16="http://schemas.microsoft.com/office/drawing/2014/main" id="{7CFAD95C-B00F-2A98-DC31-EF2EE29E93A2}"/>
              </a:ext>
            </a:extLst>
          </p:cNvPr>
          <p:cNvSpPr txBox="1">
            <a:spLocks/>
          </p:cNvSpPr>
          <p:nvPr/>
        </p:nvSpPr>
        <p:spPr>
          <a:xfrm>
            <a:off x="4329113" y="340788"/>
            <a:ext cx="452928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/>
              <a:t>INFORMAL CAREGIVER / PATIENT</a:t>
            </a:r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56BE51-7BA9-9CF4-AB8B-BB4BDA04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7" y="1500534"/>
            <a:ext cx="5207937" cy="10548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8A04ED-2690-25B2-7FEE-326220BA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56" y="3395827"/>
            <a:ext cx="5207937" cy="1044231"/>
          </a:xfrm>
          <a:prstGeom prst="rect">
            <a:avLst/>
          </a:prstGeom>
        </p:spPr>
      </p:pic>
      <p:sp>
        <p:nvSpPr>
          <p:cNvPr id="8" name="Google Shape;229;p33">
            <a:extLst>
              <a:ext uri="{FF2B5EF4-FFF2-40B4-BE49-F238E27FC236}">
                <a16:creationId xmlns:a16="http://schemas.microsoft.com/office/drawing/2014/main" id="{EEAD91DD-6436-2C53-BFD6-FF2144D7C19F}"/>
              </a:ext>
            </a:extLst>
          </p:cNvPr>
          <p:cNvSpPr/>
          <p:nvPr/>
        </p:nvSpPr>
        <p:spPr>
          <a:xfrm flipH="1">
            <a:off x="285607" y="210400"/>
            <a:ext cx="3807762" cy="846875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DC43DDC-050A-DC98-DC1E-3CC26BE44AF9}"/>
              </a:ext>
            </a:extLst>
          </p:cNvPr>
          <p:cNvSpPr txBox="1">
            <a:spLocks/>
          </p:cNvSpPr>
          <p:nvPr/>
        </p:nvSpPr>
        <p:spPr>
          <a:xfrm>
            <a:off x="943831" y="335125"/>
            <a:ext cx="291224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pt-PT">
                <a:solidFill>
                  <a:schemeClr val="bg1"/>
                </a:solidFill>
              </a:rPr>
              <a:t>Usability Tests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Google Shape;148;p26">
            <a:extLst>
              <a:ext uri="{FF2B5EF4-FFF2-40B4-BE49-F238E27FC236}">
                <a16:creationId xmlns:a16="http://schemas.microsoft.com/office/drawing/2014/main" id="{16AF537F-2C59-0A08-E8C3-22EC0242A6E6}"/>
              </a:ext>
            </a:extLst>
          </p:cNvPr>
          <p:cNvSpPr txBox="1">
            <a:spLocks/>
          </p:cNvSpPr>
          <p:nvPr/>
        </p:nvSpPr>
        <p:spPr>
          <a:xfrm>
            <a:off x="285607" y="356389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 pitchFamily="2" charset="0"/>
              </a:rPr>
              <a:t>05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0DE12FC6-2B5B-81FD-A50A-5ADD758A19ED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17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094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9;p33">
            <a:extLst>
              <a:ext uri="{FF2B5EF4-FFF2-40B4-BE49-F238E27FC236}">
                <a16:creationId xmlns:a16="http://schemas.microsoft.com/office/drawing/2014/main" id="{9CDB55C2-E909-D82E-6FDB-063BFBE1B85E}"/>
              </a:ext>
            </a:extLst>
          </p:cNvPr>
          <p:cNvSpPr/>
          <p:nvPr/>
        </p:nvSpPr>
        <p:spPr>
          <a:xfrm flipH="1">
            <a:off x="285605" y="210400"/>
            <a:ext cx="6065576" cy="846875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694BD7-4830-92CC-330F-7B83F016F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334" y="344937"/>
            <a:ext cx="5373901" cy="577800"/>
          </a:xfrm>
        </p:spPr>
        <p:txBody>
          <a:bodyPr/>
          <a:lstStyle/>
          <a:p>
            <a:r>
              <a:rPr lang="pt-PT" err="1">
                <a:solidFill>
                  <a:schemeClr val="bg1"/>
                </a:solidFill>
              </a:rPr>
              <a:t>Post-Tasks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 lang="pt-PT" err="1">
                <a:solidFill>
                  <a:schemeClr val="bg1"/>
                </a:solidFill>
              </a:rPr>
              <a:t>Questionnaire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6" name="Tabela 7">
            <a:extLst>
              <a:ext uri="{FF2B5EF4-FFF2-40B4-BE49-F238E27FC236}">
                <a16:creationId xmlns:a16="http://schemas.microsoft.com/office/drawing/2014/main" id="{D7E9B03F-4573-400D-DB87-4493DE714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14594"/>
              </p:ext>
            </p:extLst>
          </p:nvPr>
        </p:nvGraphicFramePr>
        <p:xfrm>
          <a:off x="285605" y="1266189"/>
          <a:ext cx="7743970" cy="3352800"/>
        </p:xfrm>
        <a:graphic>
          <a:graphicData uri="http://schemas.openxmlformats.org/drawingml/2006/table">
            <a:tbl>
              <a:tblPr firstRow="1" bandRow="1">
                <a:tableStyleId>{275207E6-11E9-48D6-8554-7C480C54D89C}</a:tableStyleId>
              </a:tblPr>
              <a:tblGrid>
                <a:gridCol w="1372921">
                  <a:extLst>
                    <a:ext uri="{9D8B030D-6E8A-4147-A177-3AD203B41FA5}">
                      <a16:colId xmlns:a16="http://schemas.microsoft.com/office/drawing/2014/main" val="3760456053"/>
                    </a:ext>
                  </a:extLst>
                </a:gridCol>
                <a:gridCol w="6371049">
                  <a:extLst>
                    <a:ext uri="{9D8B030D-6E8A-4147-A177-3AD203B41FA5}">
                      <a16:colId xmlns:a16="http://schemas.microsoft.com/office/drawing/2014/main" val="1002387021"/>
                    </a:ext>
                  </a:extLst>
                </a:gridCol>
              </a:tblGrid>
              <a:tr h="293269">
                <a:tc>
                  <a:txBody>
                    <a:bodyPr/>
                    <a:lstStyle/>
                    <a:p>
                      <a:r>
                        <a:rPr lang="pt-PT" err="1"/>
                        <a:t>Number</a:t>
                      </a:r>
                      <a:endParaRPr lang="pt-PT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Sentences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210789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r>
                        <a:rPr lang="pt-PT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 found the prototype aesthetically appealing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550960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r>
                        <a:rPr lang="pt-PT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 found the prototype aesthetically complex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8587102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r>
                        <a:rPr lang="pt-PT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 found the program easy to use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0048764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r>
                        <a:rPr lang="pt-PT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 think this program will create conflicts with the authorities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3357071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r>
                        <a:rPr lang="pt-PT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If I were an informal caregiver, I would use this application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50798908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r>
                        <a:rPr lang="pt-PT"/>
                        <a:t>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 think this mechanism is unnecessary for the transport of non-urgent patients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0689041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r>
                        <a:rPr lang="pt-PT"/>
                        <a:t>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If I were an elderly person in need of transport, I would use this application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3888886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r>
                        <a:rPr lang="pt-PT"/>
                        <a:t>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 think I would need support to use this application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9231378"/>
                  </a:ext>
                </a:extLst>
              </a:tr>
              <a:tr h="293269">
                <a:tc>
                  <a:txBody>
                    <a:bodyPr/>
                    <a:lstStyle/>
                    <a:p>
                      <a:r>
                        <a:rPr lang="pt-PT"/>
                        <a:t>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 feel confident using the program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15619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/>
                        <a:t>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 think the program tools are not adequate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1177552"/>
                  </a:ext>
                </a:extLst>
              </a:tr>
            </a:tbl>
          </a:graphicData>
        </a:graphic>
      </p:graphicFrame>
      <p:sp>
        <p:nvSpPr>
          <p:cNvPr id="3" name="Google Shape;148;p26">
            <a:extLst>
              <a:ext uri="{FF2B5EF4-FFF2-40B4-BE49-F238E27FC236}">
                <a16:creationId xmlns:a16="http://schemas.microsoft.com/office/drawing/2014/main" id="{48900644-041C-F26E-FD91-3C67B6479914}"/>
              </a:ext>
            </a:extLst>
          </p:cNvPr>
          <p:cNvSpPr txBox="1">
            <a:spLocks/>
          </p:cNvSpPr>
          <p:nvPr/>
        </p:nvSpPr>
        <p:spPr>
          <a:xfrm>
            <a:off x="285607" y="37056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 pitchFamily="2" charset="0"/>
              </a:rPr>
              <a:t>05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6DBC56F4-D396-0BFE-31D8-7D7910479F68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18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636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9;p33">
            <a:extLst>
              <a:ext uri="{FF2B5EF4-FFF2-40B4-BE49-F238E27FC236}">
                <a16:creationId xmlns:a16="http://schemas.microsoft.com/office/drawing/2014/main" id="{9CDB55C2-E909-D82E-6FDB-063BFBE1B85E}"/>
              </a:ext>
            </a:extLst>
          </p:cNvPr>
          <p:cNvSpPr/>
          <p:nvPr/>
        </p:nvSpPr>
        <p:spPr>
          <a:xfrm flipH="1">
            <a:off x="285602" y="210400"/>
            <a:ext cx="4031216" cy="846875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694BD7-4830-92CC-330F-7B83F016F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556" y="356135"/>
            <a:ext cx="5373901" cy="577800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SUS Evaluation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9FFE6314-76A9-5FD8-AB9E-A21072BF4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110166"/>
              </p:ext>
            </p:extLst>
          </p:nvPr>
        </p:nvGraphicFramePr>
        <p:xfrm>
          <a:off x="285603" y="1149657"/>
          <a:ext cx="4251772" cy="2514600"/>
        </p:xfrm>
        <a:graphic>
          <a:graphicData uri="http://schemas.openxmlformats.org/drawingml/2006/table">
            <a:tbl>
              <a:tblPr firstRow="1" bandRow="1">
                <a:tableStyleId>{275207E6-11E9-48D6-8554-7C480C54D89C}</a:tableStyleId>
              </a:tblPr>
              <a:tblGrid>
                <a:gridCol w="528656">
                  <a:extLst>
                    <a:ext uri="{9D8B030D-6E8A-4147-A177-3AD203B41FA5}">
                      <a16:colId xmlns:a16="http://schemas.microsoft.com/office/drawing/2014/main" val="2736625451"/>
                    </a:ext>
                  </a:extLst>
                </a:gridCol>
                <a:gridCol w="528656">
                  <a:extLst>
                    <a:ext uri="{9D8B030D-6E8A-4147-A177-3AD203B41FA5}">
                      <a16:colId xmlns:a16="http://schemas.microsoft.com/office/drawing/2014/main" val="2095695211"/>
                    </a:ext>
                  </a:extLst>
                </a:gridCol>
                <a:gridCol w="528656">
                  <a:extLst>
                    <a:ext uri="{9D8B030D-6E8A-4147-A177-3AD203B41FA5}">
                      <a16:colId xmlns:a16="http://schemas.microsoft.com/office/drawing/2014/main" val="3484200733"/>
                    </a:ext>
                  </a:extLst>
                </a:gridCol>
                <a:gridCol w="551180">
                  <a:extLst>
                    <a:ext uri="{9D8B030D-6E8A-4147-A177-3AD203B41FA5}">
                      <a16:colId xmlns:a16="http://schemas.microsoft.com/office/drawing/2014/main" val="359583689"/>
                    </a:ext>
                  </a:extLst>
                </a:gridCol>
                <a:gridCol w="528656">
                  <a:extLst>
                    <a:ext uri="{9D8B030D-6E8A-4147-A177-3AD203B41FA5}">
                      <a16:colId xmlns:a16="http://schemas.microsoft.com/office/drawing/2014/main" val="3884138045"/>
                    </a:ext>
                  </a:extLst>
                </a:gridCol>
                <a:gridCol w="528656">
                  <a:extLst>
                    <a:ext uri="{9D8B030D-6E8A-4147-A177-3AD203B41FA5}">
                      <a16:colId xmlns:a16="http://schemas.microsoft.com/office/drawing/2014/main" val="679572298"/>
                    </a:ext>
                  </a:extLst>
                </a:gridCol>
                <a:gridCol w="528656">
                  <a:extLst>
                    <a:ext uri="{9D8B030D-6E8A-4147-A177-3AD203B41FA5}">
                      <a16:colId xmlns:a16="http://schemas.microsoft.com/office/drawing/2014/main" val="16377082"/>
                    </a:ext>
                  </a:extLst>
                </a:gridCol>
                <a:gridCol w="528656">
                  <a:extLst>
                    <a:ext uri="{9D8B030D-6E8A-4147-A177-3AD203B41FA5}">
                      <a16:colId xmlns:a16="http://schemas.microsoft.com/office/drawing/2014/main" val="2431322864"/>
                    </a:ext>
                  </a:extLst>
                </a:gridCol>
              </a:tblGrid>
              <a:tr h="194874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 err="1"/>
                        <a:t>User</a:t>
                      </a:r>
                      <a:r>
                        <a:rPr lang="pt-PT" sz="900"/>
                        <a:t> 1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900" err="1"/>
                        <a:t>User</a:t>
                      </a:r>
                      <a:r>
                        <a:rPr lang="pt-PT" sz="900"/>
                        <a:t> 2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900" err="1"/>
                        <a:t>User</a:t>
                      </a:r>
                      <a:r>
                        <a:rPr lang="pt-PT" sz="900"/>
                        <a:t> 3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900" err="1"/>
                        <a:t>User</a:t>
                      </a:r>
                      <a:r>
                        <a:rPr lang="pt-PT" sz="900"/>
                        <a:t> 4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900" err="1"/>
                        <a:t>User</a:t>
                      </a:r>
                      <a:r>
                        <a:rPr lang="pt-PT" sz="900"/>
                        <a:t> 5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900" err="1"/>
                        <a:t>User</a:t>
                      </a:r>
                      <a:r>
                        <a:rPr lang="pt-PT" sz="900"/>
                        <a:t> 6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900" err="1"/>
                        <a:t>User</a:t>
                      </a:r>
                      <a:r>
                        <a:rPr lang="pt-PT" sz="900"/>
                        <a:t> 7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369133"/>
                  </a:ext>
                </a:extLst>
              </a:tr>
              <a:tr h="194874">
                <a:tc>
                  <a:txBody>
                    <a:bodyPr/>
                    <a:lstStyle/>
                    <a:p>
                      <a:r>
                        <a:rPr lang="pt-PT" sz="900"/>
                        <a:t>1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60362322"/>
                  </a:ext>
                </a:extLst>
              </a:tr>
              <a:tr h="194874">
                <a:tc>
                  <a:txBody>
                    <a:bodyPr/>
                    <a:lstStyle/>
                    <a:p>
                      <a:r>
                        <a:rPr lang="pt-PT" sz="9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9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2019538"/>
                  </a:ext>
                </a:extLst>
              </a:tr>
              <a:tr h="194874">
                <a:tc>
                  <a:txBody>
                    <a:bodyPr/>
                    <a:lstStyle/>
                    <a:p>
                      <a:r>
                        <a:rPr lang="pt-PT" sz="900"/>
                        <a:t>3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5368383"/>
                  </a:ext>
                </a:extLst>
              </a:tr>
              <a:tr h="194874">
                <a:tc>
                  <a:txBody>
                    <a:bodyPr/>
                    <a:lstStyle/>
                    <a:p>
                      <a:r>
                        <a:rPr lang="pt-PT" sz="9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9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9784340"/>
                  </a:ext>
                </a:extLst>
              </a:tr>
              <a:tr h="194874">
                <a:tc>
                  <a:txBody>
                    <a:bodyPr/>
                    <a:lstStyle/>
                    <a:p>
                      <a:r>
                        <a:rPr lang="pt-PT" sz="900"/>
                        <a:t>5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8825416"/>
                  </a:ext>
                </a:extLst>
              </a:tr>
              <a:tr h="194874">
                <a:tc>
                  <a:txBody>
                    <a:bodyPr/>
                    <a:lstStyle/>
                    <a:p>
                      <a:r>
                        <a:rPr lang="pt-PT" sz="90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9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47456998"/>
                  </a:ext>
                </a:extLst>
              </a:tr>
              <a:tr h="194874">
                <a:tc>
                  <a:txBody>
                    <a:bodyPr/>
                    <a:lstStyle/>
                    <a:p>
                      <a:r>
                        <a:rPr lang="pt-PT" sz="900"/>
                        <a:t>7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204634"/>
                  </a:ext>
                </a:extLst>
              </a:tr>
              <a:tr h="194874">
                <a:tc>
                  <a:txBody>
                    <a:bodyPr/>
                    <a:lstStyle/>
                    <a:p>
                      <a:r>
                        <a:rPr lang="pt-PT" sz="9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9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4810837"/>
                  </a:ext>
                </a:extLst>
              </a:tr>
              <a:tr h="194874">
                <a:tc>
                  <a:txBody>
                    <a:bodyPr/>
                    <a:lstStyle/>
                    <a:p>
                      <a:r>
                        <a:rPr lang="pt-PT" sz="900"/>
                        <a:t>9</a:t>
                      </a:r>
                      <a:endParaRPr lang="en-US" sz="90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6693305"/>
                  </a:ext>
                </a:extLst>
              </a:tr>
              <a:tr h="194874">
                <a:tc>
                  <a:txBody>
                    <a:bodyPr/>
                    <a:lstStyle/>
                    <a:p>
                      <a:r>
                        <a:rPr lang="pt-PT" sz="90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9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3503360"/>
                  </a:ext>
                </a:extLst>
              </a:tr>
            </a:tbl>
          </a:graphicData>
        </a:graphic>
      </p:graphicFrame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5115CDC8-F8EF-6871-CD1D-1BC50B9C2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511298"/>
              </p:ext>
            </p:extLst>
          </p:nvPr>
        </p:nvGraphicFramePr>
        <p:xfrm>
          <a:off x="4693299" y="2375248"/>
          <a:ext cx="4251770" cy="1280160"/>
        </p:xfrm>
        <a:graphic>
          <a:graphicData uri="http://schemas.openxmlformats.org/drawingml/2006/table">
            <a:tbl>
              <a:tblPr firstRow="1" bandRow="1">
                <a:tableStyleId>{275207E6-11E9-48D6-8554-7C480C54D89C}</a:tableStyleId>
              </a:tblPr>
              <a:tblGrid>
                <a:gridCol w="882311">
                  <a:extLst>
                    <a:ext uri="{9D8B030D-6E8A-4147-A177-3AD203B41FA5}">
                      <a16:colId xmlns:a16="http://schemas.microsoft.com/office/drawing/2014/main" val="2969422368"/>
                    </a:ext>
                  </a:extLst>
                </a:gridCol>
                <a:gridCol w="518009">
                  <a:extLst>
                    <a:ext uri="{9D8B030D-6E8A-4147-A177-3AD203B41FA5}">
                      <a16:colId xmlns:a16="http://schemas.microsoft.com/office/drawing/2014/main" val="243026185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801676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30778653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457236625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618390691"/>
                    </a:ext>
                  </a:extLst>
                </a:gridCol>
                <a:gridCol w="500062">
                  <a:extLst>
                    <a:ext uri="{9D8B030D-6E8A-4147-A177-3AD203B41FA5}">
                      <a16:colId xmlns:a16="http://schemas.microsoft.com/office/drawing/2014/main" val="3780651980"/>
                    </a:ext>
                  </a:extLst>
                </a:gridCol>
                <a:gridCol w="508300">
                  <a:extLst>
                    <a:ext uri="{9D8B030D-6E8A-4147-A177-3AD203B41FA5}">
                      <a16:colId xmlns:a16="http://schemas.microsoft.com/office/drawing/2014/main" val="2130706999"/>
                    </a:ext>
                  </a:extLst>
                </a:gridCol>
              </a:tblGrid>
              <a:tr h="200467">
                <a:tc>
                  <a:txBody>
                    <a:bodyPr/>
                    <a:lstStyle/>
                    <a:p>
                      <a:r>
                        <a:rPr lang="pt-PT" sz="900"/>
                        <a:t>ODD</a:t>
                      </a:r>
                      <a:endParaRPr lang="en-US" sz="90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24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21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20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25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24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25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24</a:t>
                      </a:r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73234"/>
                  </a:ext>
                </a:extLst>
              </a:tr>
              <a:tr h="200467">
                <a:tc>
                  <a:txBody>
                    <a:bodyPr/>
                    <a:lstStyle/>
                    <a:p>
                      <a:r>
                        <a:rPr lang="pt-PT" sz="900">
                          <a:solidFill>
                            <a:schemeClr val="bg1"/>
                          </a:solidFill>
                        </a:rPr>
                        <a:t>PAIR</a:t>
                      </a:r>
                      <a:endParaRPr lang="en-US" sz="9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7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6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9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10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6</a:t>
                      </a:r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267649"/>
                  </a:ext>
                </a:extLst>
              </a:tr>
              <a:tr h="200467">
                <a:tc>
                  <a:txBody>
                    <a:bodyPr/>
                    <a:lstStyle/>
                    <a:p>
                      <a:r>
                        <a:rPr lang="pt-PT" sz="900"/>
                        <a:t>X</a:t>
                      </a:r>
                      <a:endParaRPr lang="en-US" sz="90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19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16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20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19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20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19</a:t>
                      </a:r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673389"/>
                  </a:ext>
                </a:extLst>
              </a:tr>
              <a:tr h="200467">
                <a:tc>
                  <a:txBody>
                    <a:bodyPr/>
                    <a:lstStyle/>
                    <a:p>
                      <a:r>
                        <a:rPr lang="pt-PT" sz="900" dirty="0"/>
                        <a:t>Y</a:t>
                      </a:r>
                      <a:endParaRPr lang="en-US" sz="900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18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19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16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20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20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19</a:t>
                      </a:r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120549"/>
                  </a:ext>
                </a:extLst>
              </a:tr>
              <a:tr h="200467">
                <a:tc>
                  <a:txBody>
                    <a:bodyPr/>
                    <a:lstStyle/>
                    <a:p>
                      <a:r>
                        <a:rPr lang="pt-PT" sz="900"/>
                        <a:t> INDIVIDUAL</a:t>
                      </a:r>
                    </a:p>
                    <a:p>
                      <a:pPr lvl="0">
                        <a:buNone/>
                      </a:pPr>
                      <a:r>
                        <a:rPr lang="pt-PT" sz="9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SUS SCORE</a:t>
                      </a:r>
                      <a:endParaRPr lang="pt-PT"/>
                    </a:p>
                  </a:txBody>
                  <a:tcPr>
                    <a:solidFill>
                      <a:srgbClr val="879E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92,5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87,5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77,5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100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85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/>
                        <a:t>100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900" dirty="0"/>
                        <a:t>95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43350"/>
                  </a:ext>
                </a:extLst>
              </a:tr>
            </a:tbl>
          </a:graphicData>
        </a:graphic>
      </p:graphicFrame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3D1A5E95-BB7A-227E-0AC7-E01947F36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417732"/>
              </p:ext>
            </p:extLst>
          </p:nvPr>
        </p:nvGraphicFramePr>
        <p:xfrm>
          <a:off x="2976964" y="4318794"/>
          <a:ext cx="3432669" cy="370840"/>
        </p:xfrm>
        <a:graphic>
          <a:graphicData uri="http://schemas.openxmlformats.org/drawingml/2006/table">
            <a:tbl>
              <a:tblPr firstRow="1" bandRow="1">
                <a:tableStyleId>{275207E6-11E9-48D6-8554-7C480C54D89C}</a:tableStyleId>
              </a:tblPr>
              <a:tblGrid>
                <a:gridCol w="1346694">
                  <a:extLst>
                    <a:ext uri="{9D8B030D-6E8A-4147-A177-3AD203B41FA5}">
                      <a16:colId xmlns:a16="http://schemas.microsoft.com/office/drawing/2014/main" val="3138703362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1944969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SUS SCORE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9</a:t>
                      </a:r>
                      <a:r>
                        <a:rPr lang="en-US" sz="1800" b="0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1,05</a:t>
                      </a:r>
                    </a:p>
                  </a:txBody>
                  <a:tcPr marL="7620" marR="7620" marT="7620" marB="0" anchor="ctr">
                    <a:solidFill>
                      <a:srgbClr val="E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99581"/>
                  </a:ext>
                </a:extLst>
              </a:tr>
            </a:tbl>
          </a:graphicData>
        </a:graphic>
      </p:graphicFrame>
      <p:sp>
        <p:nvSpPr>
          <p:cNvPr id="6" name="Google Shape;148;p26">
            <a:extLst>
              <a:ext uri="{FF2B5EF4-FFF2-40B4-BE49-F238E27FC236}">
                <a16:creationId xmlns:a16="http://schemas.microsoft.com/office/drawing/2014/main" id="{DC23BD87-1BD1-CB3A-D2A2-695C5E118653}"/>
              </a:ext>
            </a:extLst>
          </p:cNvPr>
          <p:cNvSpPr txBox="1">
            <a:spLocks/>
          </p:cNvSpPr>
          <p:nvPr/>
        </p:nvSpPr>
        <p:spPr>
          <a:xfrm>
            <a:off x="285607" y="37056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 pitchFamily="2" charset="0"/>
              </a:rPr>
              <a:t>05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57945143-48E0-9011-56AB-15A199259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1" y="1053688"/>
            <a:ext cx="3600449" cy="1068134"/>
          </a:xfrm>
          <a:prstGeom prst="rect">
            <a:avLst/>
          </a:prstGeom>
        </p:spPr>
      </p:pic>
      <p:pic>
        <p:nvPicPr>
          <p:cNvPr id="9" name="Graphic 9" descr="Smiling face outline with solid fill">
            <a:extLst>
              <a:ext uri="{FF2B5EF4-FFF2-40B4-BE49-F238E27FC236}">
                <a16:creationId xmlns:a16="http://schemas.microsoft.com/office/drawing/2014/main" id="{26341165-D548-C514-CB11-071742F0A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107" y="4299154"/>
            <a:ext cx="402816" cy="402816"/>
          </a:xfrm>
          <a:prstGeom prst="rect">
            <a:avLst/>
          </a:prstGeom>
        </p:spPr>
      </p:pic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DE90D99E-CD8E-6BFD-7E81-0BC4A7BAC770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19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951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835902" y="1533938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TABLE OF CONTENTS</a:t>
            </a:r>
            <a:endParaRPr sz="36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143659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03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331753" y="14865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PROBLEM</a:t>
            </a:r>
            <a:endParaRPr sz="180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148654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01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5584" y="810150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02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2795834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05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533865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06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0" name="Google Shape;146;p26">
            <a:extLst>
              <a:ext uri="{FF2B5EF4-FFF2-40B4-BE49-F238E27FC236}">
                <a16:creationId xmlns:a16="http://schemas.microsoft.com/office/drawing/2014/main" id="{DA280276-128F-B059-5DA4-44F8367520B0}"/>
              </a:ext>
            </a:extLst>
          </p:cNvPr>
          <p:cNvSpPr txBox="1">
            <a:spLocks/>
          </p:cNvSpPr>
          <p:nvPr/>
        </p:nvSpPr>
        <p:spPr>
          <a:xfrm>
            <a:off x="3331753" y="80346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PT" sz="1800"/>
              <a:t>REQUIREMENTS</a:t>
            </a:r>
          </a:p>
        </p:txBody>
      </p:sp>
      <p:sp>
        <p:nvSpPr>
          <p:cNvPr id="21" name="Google Shape;146;p26">
            <a:extLst>
              <a:ext uri="{FF2B5EF4-FFF2-40B4-BE49-F238E27FC236}">
                <a16:creationId xmlns:a16="http://schemas.microsoft.com/office/drawing/2014/main" id="{7F2BCF79-4C25-1D55-23C3-81CB33CE67E8}"/>
              </a:ext>
            </a:extLst>
          </p:cNvPr>
          <p:cNvSpPr txBox="1">
            <a:spLocks/>
          </p:cNvSpPr>
          <p:nvPr/>
        </p:nvSpPr>
        <p:spPr>
          <a:xfrm>
            <a:off x="3331753" y="1434773"/>
            <a:ext cx="25027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PT" sz="1800"/>
              <a:t>PAPER PROTOTYPE</a:t>
            </a:r>
          </a:p>
        </p:txBody>
      </p:sp>
      <p:sp>
        <p:nvSpPr>
          <p:cNvPr id="22" name="Google Shape;146;p26">
            <a:extLst>
              <a:ext uri="{FF2B5EF4-FFF2-40B4-BE49-F238E27FC236}">
                <a16:creationId xmlns:a16="http://schemas.microsoft.com/office/drawing/2014/main" id="{1650C933-0A5F-9161-D7DB-3CA50E12E1E9}"/>
              </a:ext>
            </a:extLst>
          </p:cNvPr>
          <p:cNvSpPr txBox="1">
            <a:spLocks/>
          </p:cNvSpPr>
          <p:nvPr/>
        </p:nvSpPr>
        <p:spPr>
          <a:xfrm>
            <a:off x="3324783" y="2794011"/>
            <a:ext cx="31160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PT" sz="1800"/>
              <a:t>USABILITY EVALUATION</a:t>
            </a:r>
          </a:p>
        </p:txBody>
      </p:sp>
      <p:sp>
        <p:nvSpPr>
          <p:cNvPr id="23" name="Google Shape;146;p26">
            <a:extLst>
              <a:ext uri="{FF2B5EF4-FFF2-40B4-BE49-F238E27FC236}">
                <a16:creationId xmlns:a16="http://schemas.microsoft.com/office/drawing/2014/main" id="{038E9AFC-F5A5-03BF-40D4-35221AE37DB2}"/>
              </a:ext>
            </a:extLst>
          </p:cNvPr>
          <p:cNvSpPr txBox="1">
            <a:spLocks/>
          </p:cNvSpPr>
          <p:nvPr/>
        </p:nvSpPr>
        <p:spPr>
          <a:xfrm>
            <a:off x="3310844" y="353626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PT" sz="1800"/>
              <a:t>DEMO</a:t>
            </a:r>
          </a:p>
        </p:txBody>
      </p:sp>
      <p:sp>
        <p:nvSpPr>
          <p:cNvPr id="24" name="Google Shape;157;p26">
            <a:extLst>
              <a:ext uri="{FF2B5EF4-FFF2-40B4-BE49-F238E27FC236}">
                <a16:creationId xmlns:a16="http://schemas.microsoft.com/office/drawing/2014/main" id="{B69ECB99-9CAB-682A-24F9-92A2669716E8}"/>
              </a:ext>
            </a:extLst>
          </p:cNvPr>
          <p:cNvSpPr txBox="1">
            <a:spLocks/>
          </p:cNvSpPr>
          <p:nvPr/>
        </p:nvSpPr>
        <p:spPr>
          <a:xfrm>
            <a:off x="2023007" y="422582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000">
                <a:solidFill>
                  <a:schemeClr val="lt1"/>
                </a:solidFill>
              </a:rPr>
              <a:t>07</a:t>
            </a:r>
          </a:p>
        </p:txBody>
      </p:sp>
      <p:sp>
        <p:nvSpPr>
          <p:cNvPr id="25" name="Google Shape;146;p26">
            <a:extLst>
              <a:ext uri="{FF2B5EF4-FFF2-40B4-BE49-F238E27FC236}">
                <a16:creationId xmlns:a16="http://schemas.microsoft.com/office/drawing/2014/main" id="{FEBB3080-170E-8A82-F3F2-B23D22CAD8BE}"/>
              </a:ext>
            </a:extLst>
          </p:cNvPr>
          <p:cNvSpPr txBox="1">
            <a:spLocks/>
          </p:cNvSpPr>
          <p:nvPr/>
        </p:nvSpPr>
        <p:spPr>
          <a:xfrm>
            <a:off x="3295695" y="4221734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PT" sz="1800"/>
              <a:t>CONCLUSIONS</a:t>
            </a:r>
          </a:p>
        </p:txBody>
      </p:sp>
      <p:sp>
        <p:nvSpPr>
          <p:cNvPr id="28" name="Google Shape;154;p26">
            <a:extLst>
              <a:ext uri="{FF2B5EF4-FFF2-40B4-BE49-F238E27FC236}">
                <a16:creationId xmlns:a16="http://schemas.microsoft.com/office/drawing/2014/main" id="{4C6A9037-C29A-BD84-A931-CFADF1404383}"/>
              </a:ext>
            </a:extLst>
          </p:cNvPr>
          <p:cNvSpPr txBox="1">
            <a:spLocks/>
          </p:cNvSpPr>
          <p:nvPr/>
        </p:nvSpPr>
        <p:spPr>
          <a:xfrm>
            <a:off x="2023007" y="2115095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0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29" name="Google Shape;146;p26">
            <a:extLst>
              <a:ext uri="{FF2B5EF4-FFF2-40B4-BE49-F238E27FC236}">
                <a16:creationId xmlns:a16="http://schemas.microsoft.com/office/drawing/2014/main" id="{B0F1EDA6-DE05-F0F2-1C59-B6E6D234EFB8}"/>
              </a:ext>
            </a:extLst>
          </p:cNvPr>
          <p:cNvSpPr txBox="1">
            <a:spLocks/>
          </p:cNvSpPr>
          <p:nvPr/>
        </p:nvSpPr>
        <p:spPr>
          <a:xfrm>
            <a:off x="3331753" y="2110526"/>
            <a:ext cx="263894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>
              <a:buSzPts val="1100"/>
            </a:pPr>
            <a:r>
              <a:rPr lang="pt-PT" sz="1800"/>
              <a:t>ISSUES &amp; DECISIONS</a:t>
            </a:r>
          </a:p>
        </p:txBody>
      </p:sp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A549FF44-16B8-2D48-49FE-E4C4DE9BB4B1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200">
              <a:latin typeface="+mj-lt"/>
            </a:endParaRPr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33B7B600-BBF1-2C9B-36D6-AD7D73B3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57" y="215267"/>
            <a:ext cx="1593231" cy="16045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819652" y="138410"/>
            <a:ext cx="4299917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4143242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/>
              <a:t>HEURISTIC EVALUATION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05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B991F9-179A-7627-E009-8A34FF25707C}"/>
              </a:ext>
            </a:extLst>
          </p:cNvPr>
          <p:cNvGrpSpPr/>
          <p:nvPr/>
        </p:nvGrpSpPr>
        <p:grpSpPr>
          <a:xfrm>
            <a:off x="327291" y="1197327"/>
            <a:ext cx="7920518" cy="2031424"/>
            <a:chOff x="327291" y="1027994"/>
            <a:chExt cx="7920518" cy="2031424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6783DB1-DF14-C999-FAE4-90525E728B3B}"/>
                </a:ext>
              </a:extLst>
            </p:cNvPr>
            <p:cNvSpPr txBox="1"/>
            <p:nvPr/>
          </p:nvSpPr>
          <p:spPr>
            <a:xfrm>
              <a:off x="327291" y="1058870"/>
              <a:ext cx="7920518" cy="200054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sz="1800" b="1">
                  <a:latin typeface="Calibri Light"/>
                </a:rPr>
                <a:t>Issues found (median)</a:t>
              </a:r>
            </a:p>
            <a:p>
              <a:r>
                <a:rPr lang="en-US" sz="1800" b="1">
                  <a:latin typeface="Calibri Light"/>
                </a:rPr>
                <a:t>      </a:t>
              </a:r>
              <a:r>
                <a:rPr lang="en-US">
                  <a:latin typeface="Calibri Light"/>
                </a:rPr>
                <a:t>– aided by HCI colleagues </a:t>
              </a:r>
              <a:r>
                <a:rPr lang="en-US" b="1">
                  <a:latin typeface="Calibri Light"/>
                </a:rPr>
                <a:t>Diogo Marto 108546</a:t>
              </a:r>
              <a:r>
                <a:rPr lang="en-US">
                  <a:latin typeface="Calibri Light"/>
                </a:rPr>
                <a:t>, </a:t>
              </a:r>
              <a:r>
                <a:rPr lang="en-US" b="1">
                  <a:latin typeface="Calibri Light"/>
                </a:rPr>
                <a:t>Tiago Pereira 108298</a:t>
              </a:r>
              <a:r>
                <a:rPr lang="en-US">
                  <a:latin typeface="Calibri Light"/>
                </a:rPr>
                <a:t> from practical class </a:t>
              </a:r>
              <a:r>
                <a:rPr lang="en-US" b="1">
                  <a:latin typeface="Calibri Light"/>
                </a:rPr>
                <a:t>P5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800" b="1">
                <a:latin typeface="Calibri Light"/>
              </a:endParaRP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>
                  <a:latin typeface="Calibri Light"/>
                  <a:cs typeface="Calibri Light"/>
                </a:rPr>
                <a:t>Little help and documentation resources</a:t>
              </a:r>
              <a:r>
                <a:rPr lang="en-US" b="1">
                  <a:latin typeface="Calibri Light"/>
                  <a:cs typeface="Calibri Light"/>
                </a:rPr>
                <a:t> – Severity: 2 – Help and documentation</a:t>
              </a:r>
            </a:p>
            <a:p>
              <a:pPr marL="457200" lvl="1"/>
              <a:endParaRPr lang="en-US" b="1">
                <a:latin typeface="Calibri Light"/>
                <a:cs typeface="Calibri Light"/>
              </a:endParaRP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>
                  <a:latin typeface="Calibri Light"/>
                  <a:cs typeface="Calibri Light"/>
                </a:rPr>
                <a:t>Patient information cards lack a photograph –</a:t>
              </a:r>
              <a:r>
                <a:rPr lang="en-US" b="1">
                  <a:latin typeface="Calibri Light"/>
                  <a:cs typeface="Calibri Light"/>
                </a:rPr>
                <a:t> Severity: 2 – Recognition rather than recall</a:t>
              </a:r>
            </a:p>
            <a:p>
              <a:pPr marL="457200" lvl="1"/>
              <a:endParaRPr lang="en-US" b="1">
                <a:latin typeface="Calibri Light"/>
                <a:cs typeface="Calibri Light"/>
              </a:endParaRPr>
            </a:p>
            <a:p>
              <a:pPr marL="800100" lvl="1" indent="-342900">
                <a:buFont typeface="Wingdings,Sans-Serif" panose="020B0604020202020204" pitchFamily="34" charset="0"/>
                <a:buChar char="q"/>
              </a:pPr>
              <a:r>
                <a:rPr lang="en-US">
                  <a:latin typeface="Calibri Light"/>
                  <a:cs typeface="Calibri Light"/>
                </a:rPr>
                <a:t>Font size not adjustable – </a:t>
              </a:r>
              <a:r>
                <a:rPr lang="en-US" b="1">
                  <a:latin typeface="Calibri Light"/>
                  <a:cs typeface="Calibri Light"/>
                </a:rPr>
                <a:t>Severity: 2 – Visibility, Control</a:t>
              </a:r>
            </a:p>
          </p:txBody>
        </p:sp>
        <p:pic>
          <p:nvPicPr>
            <p:cNvPr id="4" name="Graphic 4" descr="Bug under magnifying glass with solid fill">
              <a:extLst>
                <a:ext uri="{FF2B5EF4-FFF2-40B4-BE49-F238E27FC236}">
                  <a16:creationId xmlns:a16="http://schemas.microsoft.com/office/drawing/2014/main" id="{6E13CE1B-95E2-A969-B85A-0893829BE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6522" y="1027994"/>
              <a:ext cx="420512" cy="427567"/>
            </a:xfrm>
            <a:prstGeom prst="rect">
              <a:avLst/>
            </a:prstGeom>
          </p:spPr>
        </p:pic>
      </p:grpSp>
      <p:sp>
        <p:nvSpPr>
          <p:cNvPr id="5" name="CaixaDeTexto 2">
            <a:extLst>
              <a:ext uri="{FF2B5EF4-FFF2-40B4-BE49-F238E27FC236}">
                <a16:creationId xmlns:a16="http://schemas.microsoft.com/office/drawing/2014/main" id="{793B6B80-E763-786A-AFFD-973D1AF73ACC}"/>
              </a:ext>
            </a:extLst>
          </p:cNvPr>
          <p:cNvSpPr txBox="1"/>
          <p:nvPr/>
        </p:nvSpPr>
        <p:spPr>
          <a:xfrm>
            <a:off x="327291" y="3507147"/>
            <a:ext cx="792051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1">
                <a:latin typeface="Calibri Light"/>
              </a:rPr>
              <a:t>Mostly positive evaluation</a:t>
            </a:r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2FA9D2AD-6A9B-CE63-7380-3150D1D23AE1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20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2593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308067" y="138410"/>
            <a:ext cx="4811502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3557916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/>
              <a:t>FINAL APPLICATION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06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990639-3576-D71D-1D30-625F5EFF6A17}"/>
              </a:ext>
            </a:extLst>
          </p:cNvPr>
          <p:cNvGrpSpPr/>
          <p:nvPr/>
        </p:nvGrpSpPr>
        <p:grpSpPr>
          <a:xfrm>
            <a:off x="4552643" y="1092338"/>
            <a:ext cx="3768251" cy="1913892"/>
            <a:chOff x="4552643" y="1307998"/>
            <a:chExt cx="3768251" cy="1913892"/>
          </a:xfrm>
        </p:grpSpPr>
        <p:sp>
          <p:nvSpPr>
            <p:cNvPr id="16" name="CaixaDeTexto 2">
              <a:extLst>
                <a:ext uri="{FF2B5EF4-FFF2-40B4-BE49-F238E27FC236}">
                  <a16:creationId xmlns:a16="http://schemas.microsoft.com/office/drawing/2014/main" id="{B84D8B7D-0DF0-7484-3BA6-5F6C2AE0C55E}"/>
                </a:ext>
              </a:extLst>
            </p:cNvPr>
            <p:cNvSpPr txBox="1"/>
            <p:nvPr/>
          </p:nvSpPr>
          <p:spPr>
            <a:xfrm>
              <a:off x="4599056" y="1313675"/>
              <a:ext cx="3721838" cy="190821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b="1" dirty="0">
                  <a:latin typeface="Calibri Light"/>
                </a:rPr>
                <a:t>Long-term goals</a:t>
              </a:r>
            </a:p>
            <a:p>
              <a:endParaRPr lang="en-US" sz="1800" b="1" dirty="0">
                <a:latin typeface="Calibri Light"/>
              </a:endParaRPr>
            </a:p>
            <a:p>
              <a:pPr marL="800100" lvl="1" indent="-342900">
                <a:buFont typeface="Wingdings"/>
                <a:buChar char="ü"/>
              </a:pPr>
              <a:r>
                <a:rPr lang="en-US" sz="1600" b="1" dirty="0">
                  <a:latin typeface="Calibri Light"/>
                  <a:ea typeface="Calibri Light"/>
                  <a:cs typeface="Calibri Light"/>
                </a:rPr>
                <a:t>Intuitive</a:t>
              </a:r>
              <a:r>
                <a:rPr lang="en-US" sz="1600" dirty="0">
                  <a:latin typeface="Calibri Light"/>
                  <a:ea typeface="Calibri Light"/>
                  <a:cs typeface="Calibri Light"/>
                </a:rPr>
                <a:t> to </a:t>
              </a:r>
              <a:r>
                <a:rPr lang="en-US" sz="1600" b="1" dirty="0">
                  <a:latin typeface="Calibri Light"/>
                  <a:ea typeface="Calibri Light"/>
                  <a:cs typeface="Calibri Light"/>
                </a:rPr>
                <a:t>all age</a:t>
              </a:r>
              <a:r>
                <a:rPr lang="en-US" sz="1600" dirty="0">
                  <a:latin typeface="Calibri Light"/>
                  <a:ea typeface="Calibri Light"/>
                  <a:cs typeface="Calibri Light"/>
                </a:rPr>
                <a:t> groups</a:t>
              </a:r>
            </a:p>
            <a:p>
              <a:pPr marL="800100" lvl="1" indent="-342900">
                <a:buFont typeface="Wingdings"/>
                <a:buChar char="ü"/>
              </a:pPr>
              <a:r>
                <a:rPr lang="en-US" sz="1600" b="1" dirty="0">
                  <a:latin typeface="Calibri Light"/>
                  <a:ea typeface="Calibri Light"/>
                  <a:cs typeface="Calibri Light"/>
                </a:rPr>
                <a:t>Effective </a:t>
              </a:r>
              <a:r>
                <a:rPr lang="en-US" sz="1600" dirty="0">
                  <a:latin typeface="Calibri Light"/>
                  <a:ea typeface="Calibri Light"/>
                  <a:cs typeface="Calibri Light"/>
                </a:rPr>
                <a:t>and</a:t>
              </a:r>
              <a:r>
                <a:rPr lang="en-US" sz="1600" b="1" dirty="0">
                  <a:latin typeface="Calibri Light"/>
                  <a:ea typeface="Calibri Light"/>
                  <a:cs typeface="Calibri Light"/>
                </a:rPr>
                <a:t> efficient</a:t>
              </a:r>
              <a:r>
                <a:rPr lang="en-US" sz="1600" dirty="0">
                  <a:latin typeface="Calibri Light"/>
                  <a:ea typeface="Calibri Light"/>
                  <a:cs typeface="Calibri Light"/>
                </a:rPr>
                <a:t> across the country</a:t>
              </a:r>
            </a:p>
            <a:p>
              <a:pPr marL="800100" lvl="1" indent="-342900">
                <a:buFont typeface="Wingdings"/>
                <a:buChar char="ü"/>
              </a:pPr>
              <a:r>
                <a:rPr lang="en-US" sz="1600" b="1" dirty="0">
                  <a:latin typeface="Calibri Light"/>
                  <a:ea typeface="Calibri Light"/>
                  <a:cs typeface="Calibri Light"/>
                </a:rPr>
                <a:t>Robust</a:t>
              </a:r>
              <a:r>
                <a:rPr lang="en-US" sz="1600" dirty="0">
                  <a:latin typeface="Calibri Light"/>
                  <a:ea typeface="Calibri Light"/>
                  <a:cs typeface="Calibri Light"/>
                </a:rPr>
                <a:t> &amp; </a:t>
              </a:r>
              <a:r>
                <a:rPr lang="en-US" sz="1600" b="1" dirty="0">
                  <a:latin typeface="Calibri Light"/>
                  <a:ea typeface="Calibri Light"/>
                  <a:cs typeface="Calibri Light"/>
                </a:rPr>
                <a:t>easy</a:t>
              </a:r>
              <a:r>
                <a:rPr lang="en-US" sz="1600" dirty="0">
                  <a:latin typeface="Calibri Light"/>
                  <a:ea typeface="Calibri Light"/>
                  <a:cs typeface="Calibri Light"/>
                </a:rPr>
                <a:t> to manage</a:t>
              </a:r>
            </a:p>
            <a:p>
              <a:pPr marL="800100" lvl="1" indent="-342900">
                <a:buFont typeface="Wingdings"/>
                <a:buChar char="ü"/>
              </a:pPr>
              <a:r>
                <a:rPr lang="en-US" sz="1600" dirty="0">
                  <a:latin typeface="Calibri Light"/>
                  <a:ea typeface="Calibri Light"/>
                  <a:cs typeface="Calibri Light"/>
                </a:rPr>
                <a:t>Highly </a:t>
              </a:r>
              <a:r>
                <a:rPr lang="en-US" sz="1600" b="1" dirty="0">
                  <a:latin typeface="Calibri Light"/>
                  <a:ea typeface="Calibri Light"/>
                  <a:cs typeface="Calibri Light"/>
                </a:rPr>
                <a:t>modular</a:t>
              </a:r>
              <a:r>
                <a:rPr lang="en-US" sz="1600" dirty="0">
                  <a:latin typeface="Calibri Light"/>
                  <a:ea typeface="Calibri Light"/>
                  <a:cs typeface="Calibri Light"/>
                </a:rPr>
                <a:t> &amp; </a:t>
              </a:r>
              <a:r>
                <a:rPr lang="en-US" sz="1600" b="1" dirty="0">
                  <a:latin typeface="Calibri Light"/>
                  <a:ea typeface="Calibri Light"/>
                  <a:cs typeface="Calibri Light"/>
                </a:rPr>
                <a:t>extensible</a:t>
              </a:r>
              <a:endParaRPr lang="en-US" sz="1600" dirty="0">
                <a:latin typeface="Calibri Light"/>
                <a:ea typeface="Calibri Light"/>
                <a:cs typeface="Calibri Light"/>
              </a:endParaRPr>
            </a:p>
          </p:txBody>
        </p:sp>
        <p:pic>
          <p:nvPicPr>
            <p:cNvPr id="17" name="Graphic 17" descr="Bullseye with solid fill">
              <a:extLst>
                <a:ext uri="{FF2B5EF4-FFF2-40B4-BE49-F238E27FC236}">
                  <a16:creationId xmlns:a16="http://schemas.microsoft.com/office/drawing/2014/main" id="{86ACB966-45DF-188A-0375-BF1BF065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2643" y="1307998"/>
              <a:ext cx="365944" cy="361336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86F014-1C92-1188-A47E-1652A4EE595E}"/>
              </a:ext>
            </a:extLst>
          </p:cNvPr>
          <p:cNvGrpSpPr/>
          <p:nvPr/>
        </p:nvGrpSpPr>
        <p:grpSpPr>
          <a:xfrm>
            <a:off x="192651" y="1087729"/>
            <a:ext cx="3814340" cy="1641502"/>
            <a:chOff x="192651" y="1303389"/>
            <a:chExt cx="3814340" cy="1641502"/>
          </a:xfrm>
        </p:grpSpPr>
        <p:sp>
          <p:nvSpPr>
            <p:cNvPr id="15" name="CaixaDeTexto 2">
              <a:extLst>
                <a:ext uri="{FF2B5EF4-FFF2-40B4-BE49-F238E27FC236}">
                  <a16:creationId xmlns:a16="http://schemas.microsoft.com/office/drawing/2014/main" id="{2325CF33-E642-48E1-F864-3BA3587BCB84}"/>
                </a:ext>
              </a:extLst>
            </p:cNvPr>
            <p:cNvSpPr txBox="1"/>
            <p:nvPr/>
          </p:nvSpPr>
          <p:spPr>
            <a:xfrm>
              <a:off x="285153" y="1313675"/>
              <a:ext cx="3721838" cy="163121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b="1">
                  <a:latin typeface="Calibri Light"/>
                </a:rPr>
                <a:t>Short-term objectives</a:t>
              </a:r>
            </a:p>
            <a:p>
              <a:endParaRPr lang="en-US" sz="1800" b="1">
                <a:latin typeface="Calibri Light"/>
              </a:endParaRPr>
            </a:p>
            <a:p>
              <a:pPr marL="742950" lvl="1" indent="-285750">
                <a:buFont typeface="Wingdings"/>
                <a:buChar char="ü"/>
              </a:pPr>
              <a:r>
                <a:rPr lang="en-US" sz="1600">
                  <a:latin typeface="Calibri Light"/>
                  <a:ea typeface="Calibri Light"/>
                  <a:cs typeface="Calibri Light"/>
                </a:rPr>
                <a:t>Adaptable for </a:t>
              </a:r>
              <a:r>
                <a:rPr lang="en-US" sz="1600" b="1">
                  <a:latin typeface="Calibri Light"/>
                  <a:ea typeface="Calibri Light"/>
                  <a:cs typeface="Calibri Light"/>
                </a:rPr>
                <a:t>illiterate</a:t>
              </a:r>
              <a:r>
                <a:rPr lang="en-US" sz="1600">
                  <a:latin typeface="Calibri Light"/>
                  <a:ea typeface="Calibri Light"/>
                  <a:cs typeface="Calibri Light"/>
                </a:rPr>
                <a:t> people</a:t>
              </a:r>
            </a:p>
            <a:p>
              <a:pPr marL="742950" lvl="1" indent="-285750">
                <a:buFont typeface="Wingdings"/>
                <a:buChar char="ü"/>
              </a:pPr>
              <a:r>
                <a:rPr lang="en-US" sz="1600" b="1">
                  <a:latin typeface="Calibri Light"/>
                  <a:ea typeface="Calibri Light"/>
                  <a:cs typeface="Calibri Light"/>
                </a:rPr>
                <a:t>Intuitive</a:t>
              </a:r>
              <a:r>
                <a:rPr lang="en-US" sz="1600">
                  <a:latin typeface="Calibri Light"/>
                  <a:ea typeface="Calibri Light"/>
                  <a:cs typeface="Calibri Light"/>
                </a:rPr>
                <a:t> for the </a:t>
              </a:r>
              <a:r>
                <a:rPr lang="en-US" sz="1600" b="1">
                  <a:latin typeface="Calibri Light"/>
                  <a:ea typeface="Calibri Light"/>
                  <a:cs typeface="Calibri Light"/>
                </a:rPr>
                <a:t>elderly</a:t>
              </a:r>
            </a:p>
            <a:p>
              <a:pPr marL="742950" lvl="1" indent="-285750">
                <a:buFont typeface="Wingdings"/>
                <a:buChar char="ü"/>
              </a:pPr>
              <a:r>
                <a:rPr lang="en-US" sz="1600">
                  <a:latin typeface="Calibri Light"/>
                  <a:ea typeface="Calibri Light"/>
                  <a:cs typeface="Calibri Light"/>
                </a:rPr>
                <a:t>Applicable to most </a:t>
              </a:r>
              <a:r>
                <a:rPr lang="en-US" sz="1600" b="1">
                  <a:latin typeface="Calibri Light"/>
                  <a:ea typeface="Calibri Light"/>
                  <a:cs typeface="Calibri Light"/>
                </a:rPr>
                <a:t>Android</a:t>
              </a:r>
              <a:r>
                <a:rPr lang="en-US" sz="1600">
                  <a:latin typeface="Calibri Light"/>
                  <a:ea typeface="Calibri Light"/>
                  <a:cs typeface="Calibri Light"/>
                </a:rPr>
                <a:t> systems</a:t>
              </a:r>
            </a:p>
          </p:txBody>
        </p:sp>
        <p:pic>
          <p:nvPicPr>
            <p:cNvPr id="19" name="Graphic 19" descr="Run with solid fill">
              <a:extLst>
                <a:ext uri="{FF2B5EF4-FFF2-40B4-BE49-F238E27FC236}">
                  <a16:creationId xmlns:a16="http://schemas.microsoft.com/office/drawing/2014/main" id="{DE39E848-F94C-9C7A-4241-AF0170F7A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651" y="1303389"/>
              <a:ext cx="435078" cy="435078"/>
            </a:xfrm>
            <a:prstGeom prst="rect">
              <a:avLst/>
            </a:prstGeom>
          </p:spPr>
        </p:pic>
      </p:grpSp>
      <p:pic>
        <p:nvPicPr>
          <p:cNvPr id="23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684D88AE-E6BA-11EC-6EEC-ED3B066A4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63" y="2920216"/>
            <a:ext cx="701471" cy="724514"/>
          </a:xfrm>
          <a:prstGeom prst="rect">
            <a:avLst/>
          </a:prstGeom>
        </p:spPr>
      </p:pic>
      <p:pic>
        <p:nvPicPr>
          <p:cNvPr id="24" name="Picture 11" descr="Icon&#10;&#10;Description automatically generated">
            <a:extLst>
              <a:ext uri="{FF2B5EF4-FFF2-40B4-BE49-F238E27FC236}">
                <a16:creationId xmlns:a16="http://schemas.microsoft.com/office/drawing/2014/main" id="{E56B4FEE-0FC1-F84A-32AE-452888C69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72" y="3936932"/>
            <a:ext cx="677505" cy="6636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BC3EF1-8ABB-CA6A-9C62-5980FEE2A745}"/>
              </a:ext>
            </a:extLst>
          </p:cNvPr>
          <p:cNvSpPr txBox="1"/>
          <p:nvPr/>
        </p:nvSpPr>
        <p:spPr>
          <a:xfrm>
            <a:off x="857249" y="2996723"/>
            <a:ext cx="41986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</a:rPr>
              <a:t>Frontend development using </a:t>
            </a:r>
            <a:r>
              <a:rPr lang="en-US" b="1">
                <a:latin typeface="Calibri Light"/>
              </a:rPr>
              <a:t>Flutter:</a:t>
            </a:r>
          </a:p>
          <a:p>
            <a:pPr marL="285750" indent="-285750">
              <a:buChar char="•"/>
            </a:pPr>
            <a:r>
              <a:rPr lang="en-US" b="1">
                <a:latin typeface="Calibri Light"/>
              </a:rPr>
              <a:t>Extensible, modular, platform-independent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97F506-9BA7-8BC9-F44F-AE7466442DB2}"/>
              </a:ext>
            </a:extLst>
          </p:cNvPr>
          <p:cNvSpPr txBox="1"/>
          <p:nvPr/>
        </p:nvSpPr>
        <p:spPr>
          <a:xfrm>
            <a:off x="871076" y="3863191"/>
            <a:ext cx="618971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</a:rPr>
              <a:t>Backend development using </a:t>
            </a:r>
            <a:r>
              <a:rPr lang="en-US" b="1">
                <a:latin typeface="Calibri Light"/>
              </a:rPr>
              <a:t>Firebase:</a:t>
            </a:r>
          </a:p>
          <a:p>
            <a:pPr marL="285750" indent="-285750">
              <a:buChar char="•"/>
            </a:pPr>
            <a:r>
              <a:rPr lang="en-US" b="1">
                <a:latin typeface="Calibri Light"/>
              </a:rPr>
              <a:t>Rich family of integrations</a:t>
            </a:r>
            <a:r>
              <a:rPr lang="en-US" sz="1100" b="1">
                <a:solidFill>
                  <a:schemeClr val="tx1"/>
                </a:solidFill>
                <a:latin typeface="Calibri Light"/>
              </a:rPr>
              <a:t> </a:t>
            </a:r>
            <a:r>
              <a:rPr lang="en-US" sz="1100">
                <a:solidFill>
                  <a:schemeClr val="tx1"/>
                </a:solidFill>
                <a:latin typeface="Calibri Light"/>
              </a:rPr>
              <a:t>(ex.: Android Studio, Google Cloud, Google Play)</a:t>
            </a:r>
          </a:p>
          <a:p>
            <a:pPr marL="285750" indent="-285750">
              <a:buChar char="•"/>
            </a:pPr>
            <a:r>
              <a:rPr lang="en-US" b="1">
                <a:latin typeface="Calibri Light"/>
              </a:rPr>
              <a:t>App analytics monitor </a:t>
            </a:r>
            <a:r>
              <a:rPr lang="en-US" sz="1100">
                <a:solidFill>
                  <a:schemeClr val="tx1"/>
                </a:solidFill>
                <a:latin typeface="Calibri Light"/>
              </a:rPr>
              <a:t>(enrich future </a:t>
            </a:r>
            <a:r>
              <a:rPr lang="en-US" sz="1100" b="1">
                <a:solidFill>
                  <a:schemeClr val="tx1"/>
                </a:solidFill>
                <a:latin typeface="Calibri Light"/>
              </a:rPr>
              <a:t>empirical usability evaluations</a:t>
            </a:r>
            <a:r>
              <a:rPr lang="en-US" sz="1100">
                <a:solidFill>
                  <a:schemeClr val="tx1"/>
                </a:solidFill>
                <a:latin typeface="Calibri Light"/>
              </a:rPr>
              <a:t>)</a:t>
            </a:r>
          </a:p>
        </p:txBody>
      </p:sp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6C7B45FA-8F5A-01F7-B0E4-B74A70DF5D5E}"/>
              </a:ext>
            </a:extLst>
          </p:cNvPr>
          <p:cNvSpPr txBox="1">
            <a:spLocks/>
          </p:cNvSpPr>
          <p:nvPr/>
        </p:nvSpPr>
        <p:spPr>
          <a:xfrm>
            <a:off x="8424096" y="4785876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21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7985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308067" y="138410"/>
            <a:ext cx="4811502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3557916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 dirty="0"/>
              <a:t>REFINEMENT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 dirty="0">
                <a:solidFill>
                  <a:schemeClr val="lt1"/>
                </a:solidFill>
                <a:latin typeface="Livvic"/>
              </a:rPr>
              <a:t>07</a:t>
            </a:r>
            <a:endParaRPr lang="en" sz="4800" b="1" dirty="0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6C7B45FA-8F5A-01F7-B0E4-B74A70DF5D5E}"/>
              </a:ext>
            </a:extLst>
          </p:cNvPr>
          <p:cNvSpPr txBox="1">
            <a:spLocks/>
          </p:cNvSpPr>
          <p:nvPr/>
        </p:nvSpPr>
        <p:spPr>
          <a:xfrm>
            <a:off x="8424096" y="4785876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22</a:t>
            </a:fld>
            <a:endParaRPr lang="en-US" sz="1200">
              <a:latin typeface="+mj-lt"/>
            </a:endParaRPr>
          </a:p>
        </p:txBody>
      </p:sp>
      <p:pic>
        <p:nvPicPr>
          <p:cNvPr id="5" name="Picture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98F199DD-93F1-4CD7-58A9-1BEF9EC18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0"/>
          <a:stretch/>
        </p:blipFill>
        <p:spPr>
          <a:xfrm>
            <a:off x="6373886" y="801490"/>
            <a:ext cx="2027393" cy="4256944"/>
          </a:xfrm>
          <a:prstGeom prst="rect">
            <a:avLst/>
          </a:prstGeom>
          <a:ln w="57150"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 descr="A screenshot of a login screen&#10;&#10;Description automatically generated with medium confidence">
            <a:extLst>
              <a:ext uri="{FF2B5EF4-FFF2-40B4-BE49-F238E27FC236}">
                <a16:creationId xmlns:a16="http://schemas.microsoft.com/office/drawing/2014/main" id="{0F671038-B686-1FFA-7031-38B1C14C24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23"/>
          <a:stretch/>
        </p:blipFill>
        <p:spPr>
          <a:xfrm>
            <a:off x="653539" y="801490"/>
            <a:ext cx="2045221" cy="4271628"/>
          </a:xfrm>
          <a:prstGeom prst="rect">
            <a:avLst/>
          </a:prstGeom>
          <a:ln w="57150"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 descr="A screen shot of a phone&#10;&#10;Description automatically generated with low confidence">
            <a:extLst>
              <a:ext uri="{FF2B5EF4-FFF2-40B4-BE49-F238E27FC236}">
                <a16:creationId xmlns:a16="http://schemas.microsoft.com/office/drawing/2014/main" id="{379C40DF-D969-0766-EDDA-8578524663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89" t="10457" r="14535" b="6779"/>
          <a:stretch/>
        </p:blipFill>
        <p:spPr>
          <a:xfrm>
            <a:off x="3513712" y="801490"/>
            <a:ext cx="2045221" cy="4256944"/>
          </a:xfrm>
          <a:prstGeom prst="rect">
            <a:avLst/>
          </a:prstGeom>
          <a:ln w="57150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4718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ransporte, veículo, Veículo terrestre, texto&#10;&#10;Descrição gerada automaticamente">
            <a:extLst>
              <a:ext uri="{FF2B5EF4-FFF2-40B4-BE49-F238E27FC236}">
                <a16:creationId xmlns:a16="http://schemas.microsoft.com/office/drawing/2014/main" id="{8389EDFD-2F93-29F9-1014-0F520BE6CE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2" y="-831381"/>
            <a:ext cx="9144002" cy="6858001"/>
          </a:xfrm>
          <a:prstGeom prst="rect">
            <a:avLst/>
          </a:prstGeom>
        </p:spPr>
      </p:pic>
      <p:sp>
        <p:nvSpPr>
          <p:cNvPr id="212" name="Google Shape;212;p31"/>
          <p:cNvSpPr/>
          <p:nvPr/>
        </p:nvSpPr>
        <p:spPr>
          <a:xfrm rot="16200000">
            <a:off x="3797246" y="-1460802"/>
            <a:ext cx="1553100" cy="7985100"/>
          </a:xfrm>
          <a:prstGeom prst="rect">
            <a:avLst/>
          </a:prstGeom>
          <a:solidFill>
            <a:srgbClr val="E60000">
              <a:alpha val="7490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2"/>
          </p:nvPr>
        </p:nvSpPr>
        <p:spPr>
          <a:xfrm>
            <a:off x="3413183" y="1949019"/>
            <a:ext cx="3056177" cy="959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400">
                <a:solidFill>
                  <a:schemeClr val="lt1"/>
                </a:solidFill>
                <a:sym typeface="Fira Sans Extra Condensed"/>
              </a:rPr>
              <a:t>DEMO</a:t>
            </a:r>
            <a:endParaRPr lang="en" sz="5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316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6121528" y="138410"/>
            <a:ext cx="3019688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54936" y="179150"/>
            <a:ext cx="5541466" cy="415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/>
              <a:t>CONCLUSIONS &amp; FUTURE WORK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 dirty="0">
                <a:solidFill>
                  <a:schemeClr val="lt1"/>
                </a:solidFill>
                <a:latin typeface="Livvic"/>
              </a:rPr>
              <a:t>08</a:t>
            </a:r>
            <a:endParaRPr lang="en" sz="4800" b="1" dirty="0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15" name="CaixaDeTexto 2">
            <a:extLst>
              <a:ext uri="{FF2B5EF4-FFF2-40B4-BE49-F238E27FC236}">
                <a16:creationId xmlns:a16="http://schemas.microsoft.com/office/drawing/2014/main" id="{2325CF33-E642-48E1-F864-3BA3587BCB84}"/>
              </a:ext>
            </a:extLst>
          </p:cNvPr>
          <p:cNvSpPr txBox="1"/>
          <p:nvPr/>
        </p:nvSpPr>
        <p:spPr>
          <a:xfrm>
            <a:off x="285153" y="942010"/>
            <a:ext cx="7915219" cy="43704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 Light"/>
              </a:rPr>
              <a:t>Applicability</a:t>
            </a:r>
          </a:p>
          <a:p>
            <a:pPr marL="742950" lvl="1" indent="-285750">
              <a:buFont typeface="Wingdings,Sans-Serif" panose="020B0604020202020204" pitchFamily="34" charset="0"/>
              <a:buChar char="Ø"/>
            </a:pPr>
            <a:r>
              <a:rPr lang="en-US" sz="1600" dirty="0">
                <a:latin typeface="Calibri Light"/>
                <a:cs typeface="Calibri Light"/>
              </a:rPr>
              <a:t>Informal caregiver's &amp; people with reduced mobility may find this app useful.</a:t>
            </a:r>
          </a:p>
          <a:p>
            <a:pPr marL="742950" lvl="1" indent="-285750">
              <a:buFont typeface="Wingdings,Sans-Serif" panose="020B0604020202020204" pitchFamily="34" charset="0"/>
              <a:buChar char="Ø"/>
            </a:pPr>
            <a:r>
              <a:rPr lang="en-US" sz="1600" dirty="0">
                <a:latin typeface="Calibri Light"/>
                <a:cs typeface="Calibri Light"/>
              </a:rPr>
              <a:t>Today's elderly population do not understand how to use the app.</a:t>
            </a:r>
            <a:endParaRPr lang="en-US" dirty="0"/>
          </a:p>
          <a:p>
            <a:pPr marL="742950" lvl="1" indent="-285750">
              <a:buFont typeface="Wingdings,Sans-Serif" panose="020B0604020202020204" pitchFamily="34" charset="0"/>
              <a:buChar char="Ø"/>
            </a:pPr>
            <a:r>
              <a:rPr lang="en-US" sz="1600" dirty="0">
                <a:latin typeface="Calibri Light"/>
                <a:cs typeface="Calibri Light"/>
              </a:rPr>
              <a:t>However, future generations will.</a:t>
            </a:r>
            <a:endParaRPr lang="en-US" dirty="0"/>
          </a:p>
          <a:p>
            <a:pPr marL="742950" lvl="1" indent="-285750">
              <a:buFont typeface="Wingdings,Sans-Serif" panose="020B0604020202020204" pitchFamily="34" charset="0"/>
              <a:buChar char="Ø"/>
            </a:pPr>
            <a:endParaRPr lang="en-US" sz="1600" dirty="0">
              <a:latin typeface="Calibri Light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 Light"/>
              </a:rPr>
              <a:t>App will improve</a:t>
            </a:r>
          </a:p>
          <a:p>
            <a:pPr marL="742950" lvl="1" indent="-285750">
              <a:buFont typeface="Wingdings"/>
              <a:buChar char="Ø"/>
            </a:pPr>
            <a:r>
              <a:rPr lang="en-US" sz="1600" dirty="0">
                <a:latin typeface="Calibri Light"/>
                <a:ea typeface="Calibri Light"/>
                <a:cs typeface="Calibri Light"/>
              </a:rPr>
              <a:t>Firefighter's coordination.</a:t>
            </a:r>
          </a:p>
          <a:p>
            <a:pPr marL="742950" lvl="1" indent="-285750">
              <a:buFont typeface="Wingdings"/>
              <a:buChar char="Ø"/>
            </a:pPr>
            <a:r>
              <a:rPr lang="en-US" sz="1600" dirty="0">
                <a:latin typeface="Calibri Light"/>
                <a:cs typeface="Calibri Light"/>
              </a:rPr>
              <a:t>Patient's independence.</a:t>
            </a:r>
          </a:p>
          <a:p>
            <a:pPr marL="742950" lvl="1" indent="-285750">
              <a:buFont typeface="Wingdings"/>
              <a:buChar char="Ø"/>
            </a:pPr>
            <a:r>
              <a:rPr lang="en-US" sz="1600" dirty="0">
                <a:latin typeface="Calibri Light"/>
                <a:ea typeface="Calibri Light"/>
                <a:cs typeface="Calibri Light"/>
              </a:rPr>
              <a:t>Informal caregiver's freedom.</a:t>
            </a:r>
          </a:p>
          <a:p>
            <a:pPr marL="742950" lvl="1" indent="-285750">
              <a:buFont typeface="Wingdings"/>
              <a:buChar char="Ø"/>
            </a:pPr>
            <a:r>
              <a:rPr lang="en-US" sz="1600" dirty="0">
                <a:latin typeface="Calibri Light"/>
                <a:ea typeface="Calibri Light"/>
                <a:cs typeface="Calibri Light"/>
              </a:rPr>
              <a:t>Overall quality of life in Portugal</a:t>
            </a:r>
          </a:p>
          <a:p>
            <a:pPr marL="742950" lvl="1" indent="-285750">
              <a:buFont typeface="Wingdings"/>
              <a:buChar char="Ø"/>
            </a:pPr>
            <a:endParaRPr lang="en-US" sz="1600" dirty="0">
              <a:latin typeface="Calibri Light"/>
              <a:ea typeface="Calibri Light"/>
              <a:cs typeface="Calibri Ligh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800" b="1" dirty="0">
                <a:latin typeface="Calibri Light"/>
                <a:ea typeface="Calibri Light"/>
                <a:cs typeface="Calibri Light"/>
              </a:rPr>
              <a:t>Future Work</a:t>
            </a:r>
            <a:endParaRPr lang="en-US" sz="1800" dirty="0">
              <a:latin typeface="Calibri Light"/>
              <a:ea typeface="Calibri Light"/>
              <a:cs typeface="Calibri Light"/>
            </a:endParaRPr>
          </a:p>
          <a:p>
            <a:pPr marL="742950" lvl="1" indent="-285750">
              <a:buFont typeface="Wingdings,Sans-Serif"/>
              <a:buChar char="Ø"/>
            </a:pPr>
            <a:r>
              <a:rPr lang="en-US" sz="1600" dirty="0">
                <a:latin typeface="Calibri Light"/>
                <a:cs typeface="Calibri Light"/>
              </a:rPr>
              <a:t>More research is needed for (tech) illiterate people.</a:t>
            </a:r>
          </a:p>
          <a:p>
            <a:pPr marL="742950" lvl="1" indent="-285750">
              <a:buFont typeface="Wingdings,Sans-Serif"/>
              <a:buChar char="Ø"/>
            </a:pPr>
            <a:r>
              <a:rPr lang="en-US" sz="1600" dirty="0">
                <a:latin typeface="Calibri Light"/>
                <a:cs typeface="Calibri Light"/>
              </a:rPr>
              <a:t>Develop tools for people with disabilities (ex.: blind)</a:t>
            </a:r>
          </a:p>
          <a:p>
            <a:pPr marL="742950" lvl="1" indent="-285750">
              <a:buFont typeface="Wingdings,Sans-Serif"/>
              <a:buChar char="Ø"/>
            </a:pPr>
            <a:r>
              <a:rPr lang="en-US" sz="1600" dirty="0">
                <a:latin typeface="Calibri Light"/>
                <a:cs typeface="Calibri Light"/>
              </a:rPr>
              <a:t>Development of a GPS tracker may be useful</a:t>
            </a:r>
          </a:p>
          <a:p>
            <a:pPr marL="742950" lvl="1" indent="-285750">
              <a:buFont typeface="Wingdings,Sans-Serif"/>
              <a:buChar char="Ø"/>
            </a:pPr>
            <a:r>
              <a:rPr lang="en-US" sz="1600" dirty="0">
                <a:latin typeface="Calibri Light"/>
                <a:ea typeface="Calibri Light"/>
                <a:cs typeface="Calibri Light"/>
              </a:rPr>
              <a:t>Connect to a real SQL Data Base or Firebase </a:t>
            </a:r>
          </a:p>
          <a:p>
            <a:pPr marL="457200" lvl="1"/>
            <a:endParaRPr lang="en-US" sz="1600" dirty="0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6C7B45FA-8F5A-01F7-B0E4-B74A70DF5D5E}"/>
              </a:ext>
            </a:extLst>
          </p:cNvPr>
          <p:cNvSpPr txBox="1">
            <a:spLocks/>
          </p:cNvSpPr>
          <p:nvPr/>
        </p:nvSpPr>
        <p:spPr>
          <a:xfrm>
            <a:off x="8424096" y="4785876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24</a:t>
            </a:fld>
            <a:endParaRPr lang="en-US" sz="1200">
              <a:latin typeface="+mj-lt"/>
            </a:endParaRPr>
          </a:p>
        </p:txBody>
      </p:sp>
      <p:pic>
        <p:nvPicPr>
          <p:cNvPr id="3" name="Graphic 4" descr="Aspiration with solid fill">
            <a:extLst>
              <a:ext uri="{FF2B5EF4-FFF2-40B4-BE49-F238E27FC236}">
                <a16:creationId xmlns:a16="http://schemas.microsoft.com/office/drawing/2014/main" id="{D3289F41-66D8-BEBF-FB44-66DCCC8BF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3038" y="1829159"/>
            <a:ext cx="2822621" cy="28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01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897753" y="138410"/>
            <a:ext cx="6267904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2239779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/>
              <a:t>REFERENCES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4B9A6-BC71-B03B-3E95-ED51CA5FB45D}"/>
              </a:ext>
            </a:extLst>
          </p:cNvPr>
          <p:cNvSpPr txBox="1"/>
          <p:nvPr/>
        </p:nvSpPr>
        <p:spPr>
          <a:xfrm>
            <a:off x="325180" y="1025013"/>
            <a:ext cx="832704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Catamaran Light"/>
              </a:rPr>
              <a:t>Presentation Assets:</a:t>
            </a:r>
          </a:p>
          <a:p>
            <a:pPr marL="171450" lvl="1" indent="-171450">
              <a:buChar char="•"/>
            </a:pPr>
            <a:r>
              <a:rPr lang="en-US" sz="1600">
                <a:solidFill>
                  <a:schemeClr val="tx1"/>
                </a:solidFill>
                <a:latin typeface="Catamaran Light"/>
              </a:rPr>
              <a:t> Presentation template by </a:t>
            </a:r>
            <a:r>
              <a:rPr lang="en-US" sz="1600" u="sng">
                <a:solidFill>
                  <a:schemeClr val="tx1"/>
                </a:solidFill>
                <a:latin typeface="Catamaran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600">
                <a:solidFill>
                  <a:schemeClr val="tx1"/>
                </a:solidFill>
                <a:latin typeface="Catamaran Light"/>
              </a:rPr>
              <a:t>​</a:t>
            </a:r>
          </a:p>
          <a:p>
            <a:pPr marL="171450" indent="-171450">
              <a:buChar char="•"/>
            </a:pPr>
            <a:r>
              <a:rPr lang="en-US" sz="1600">
                <a:solidFill>
                  <a:schemeClr val="tx1"/>
                </a:solidFill>
                <a:latin typeface="Catamaran Light"/>
              </a:rPr>
              <a:t> Icons by </a:t>
            </a:r>
            <a:r>
              <a:rPr lang="en-US" sz="1600" u="sng">
                <a:solidFill>
                  <a:schemeClr val="tx1"/>
                </a:solidFill>
                <a:latin typeface="Catamaran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600">
                <a:solidFill>
                  <a:schemeClr val="tx1"/>
                </a:solidFill>
                <a:latin typeface="Catamaran Light"/>
              </a:rPr>
              <a:t>​</a:t>
            </a:r>
          </a:p>
          <a:p>
            <a:pPr marL="171450" indent="-171450">
              <a:buChar char="•"/>
            </a:pPr>
            <a:r>
              <a:rPr lang="en-US" sz="1600">
                <a:solidFill>
                  <a:schemeClr val="tx1"/>
                </a:solidFill>
                <a:latin typeface="Catamaran Light"/>
              </a:rPr>
              <a:t> Infographics by </a:t>
            </a:r>
            <a:r>
              <a:rPr lang="en-US" sz="1600" u="sng">
                <a:solidFill>
                  <a:schemeClr val="tx1"/>
                </a:solidFill>
                <a:latin typeface="Catamaran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600">
                <a:solidFill>
                  <a:schemeClr val="tx1"/>
                </a:solidFill>
                <a:latin typeface="Catamaran Light"/>
              </a:rPr>
              <a:t>​</a:t>
            </a:r>
          </a:p>
          <a:p>
            <a:pPr marL="171450" indent="-171450">
              <a:buChar char="•"/>
            </a:pPr>
            <a:r>
              <a:rPr lang="en-US" sz="1600">
                <a:solidFill>
                  <a:schemeClr val="tx1"/>
                </a:solidFill>
                <a:latin typeface="Catamaran Light"/>
              </a:rPr>
              <a:t> Images created by </a:t>
            </a:r>
            <a:r>
              <a:rPr lang="en-US" sz="1600" u="sng">
                <a:solidFill>
                  <a:schemeClr val="tx1"/>
                </a:solidFill>
                <a:latin typeface="Catamaran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600">
                <a:solidFill>
                  <a:schemeClr val="tx1"/>
                </a:solidFill>
                <a:latin typeface="Catamaran Light"/>
              </a:rPr>
              <a:t>​</a:t>
            </a:r>
          </a:p>
          <a:p>
            <a:endParaRPr lang="en-US" sz="1600">
              <a:solidFill>
                <a:schemeClr val="tx1"/>
              </a:solidFill>
              <a:latin typeface="Catamaran Light"/>
            </a:endParaRPr>
          </a:p>
          <a:p>
            <a:r>
              <a:rPr lang="en-US" sz="1600">
                <a:solidFill>
                  <a:schemeClr val="tx1"/>
                </a:solidFill>
                <a:latin typeface="Catamaran Light"/>
              </a:rPr>
              <a:t>Development Resources: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Catamaran Light"/>
              </a:rPr>
              <a:t>Android Studio IDE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Catamaran Light"/>
              </a:rPr>
              <a:t>Flutter framework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Catamaran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Flutter templates</a:t>
            </a:r>
            <a:endParaRPr lang="en-US" sz="1600">
              <a:solidFill>
                <a:schemeClr val="tx1"/>
              </a:solidFill>
              <a:latin typeface="Catamaran Light"/>
            </a:endParaRPr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Catamaran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Flutter projects</a:t>
            </a:r>
            <a:endParaRPr lang="en-US" sz="1600">
              <a:solidFill>
                <a:schemeClr val="tx1"/>
              </a:solidFill>
              <a:latin typeface="Catamaran Light"/>
            </a:endParaRPr>
          </a:p>
          <a:p>
            <a:pPr marL="285750" indent="-285750">
              <a:buChar char="•"/>
            </a:pPr>
            <a:endParaRPr lang="en-US" sz="1600">
              <a:solidFill>
                <a:schemeClr val="tx1"/>
              </a:solidFill>
              <a:latin typeface="Catamaran Light"/>
            </a:endParaRPr>
          </a:p>
          <a:p>
            <a:r>
              <a:rPr lang="en-US" sz="1600">
                <a:solidFill>
                  <a:schemeClr val="tx1"/>
                </a:solidFill>
                <a:latin typeface="Catamaran Light"/>
              </a:rPr>
              <a:t>HCD Research: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  <a:latin typeface="Catamaran Light"/>
              </a:rPr>
              <a:t>HCI course slides &amp; respective references</a:t>
            </a:r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76FE8986-4904-F7D3-BDB9-729B91E25A4F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25</a:t>
            </a:fld>
            <a:endParaRPr lang="en-US" sz="1200">
              <a:latin typeface="+mj-lt"/>
            </a:endParaRPr>
          </a:p>
        </p:txBody>
      </p:sp>
      <p:pic>
        <p:nvPicPr>
          <p:cNvPr id="6" name="Graphic 14" descr="Books with solid fill">
            <a:extLst>
              <a:ext uri="{FF2B5EF4-FFF2-40B4-BE49-F238E27FC236}">
                <a16:creationId xmlns:a16="http://schemas.microsoft.com/office/drawing/2014/main" id="{072A816B-77F5-DEA0-8E38-4CE5572D2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30" y="183433"/>
            <a:ext cx="481166" cy="481166"/>
          </a:xfrm>
          <a:prstGeom prst="rect">
            <a:avLst/>
          </a:prstGeom>
        </p:spPr>
      </p:pic>
      <p:pic>
        <p:nvPicPr>
          <p:cNvPr id="2" name="Graphic 3" descr="Books on shelf with solid fill">
            <a:extLst>
              <a:ext uri="{FF2B5EF4-FFF2-40B4-BE49-F238E27FC236}">
                <a16:creationId xmlns:a16="http://schemas.microsoft.com/office/drawing/2014/main" id="{D06619D9-0040-43E8-FD9E-A8C17AC1C3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14208" y="1677330"/>
            <a:ext cx="3067550" cy="3067550"/>
          </a:xfrm>
          <a:prstGeom prst="rect">
            <a:avLst/>
          </a:prstGeom>
        </p:spPr>
      </p:pic>
      <p:pic>
        <p:nvPicPr>
          <p:cNvPr id="4" name="Graphic 4" descr="Magnifying glass with solid fill">
            <a:extLst>
              <a:ext uri="{FF2B5EF4-FFF2-40B4-BE49-F238E27FC236}">
                <a16:creationId xmlns:a16="http://schemas.microsoft.com/office/drawing/2014/main" id="{C1714CE1-D192-2909-27F2-4E13E1C527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45370" y="717669"/>
            <a:ext cx="1965014" cy="19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4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819650" y="1577400"/>
            <a:ext cx="4321993" cy="1988700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550126" y="2509713"/>
            <a:ext cx="6892663" cy="2373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hlinkClick r:id="rId3"/>
              </a:rPr>
              <a:t>https://github.com/laramatos22/ihc_project</a:t>
            </a:r>
            <a:endParaRPr lang="en" sz="18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https://rtd-ihc2023-ua.atlassian.net/jira/software/projects/RTD/boards/1</a:t>
            </a:r>
            <a:endParaRPr lang="en" sz="1800" u="sng" dirty="0"/>
          </a:p>
          <a:p>
            <a:pPr marL="0" indent="0" algn="ctr"/>
            <a:endParaRPr lang="en" sz="1800"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589658" y="1748304"/>
            <a:ext cx="3979263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GITHUB</a:t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582EAB1D-BFB8-9CCC-7D63-CCE1E5D70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406" y="1576137"/>
            <a:ext cx="2036345" cy="2043865"/>
          </a:xfrm>
          <a:prstGeom prst="rect">
            <a:avLst/>
          </a:prstGeom>
        </p:spPr>
      </p:pic>
      <p:pic>
        <p:nvPicPr>
          <p:cNvPr id="7" name="Picture 2" descr="Logo, icon&#10;&#10;Description automatically generated">
            <a:extLst>
              <a:ext uri="{FF2B5EF4-FFF2-40B4-BE49-F238E27FC236}">
                <a16:creationId xmlns:a16="http://schemas.microsoft.com/office/drawing/2014/main" id="{3B76D5FF-0BBB-81DA-4A5B-48D5337CE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512" y="284412"/>
            <a:ext cx="1404687" cy="1415470"/>
          </a:xfrm>
          <a:prstGeom prst="rect">
            <a:avLst/>
          </a:prstGeom>
        </p:spPr>
      </p:pic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8670E38C-81AC-54FB-88A8-1D0876470CCD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26</a:t>
            </a:fld>
            <a:endParaRPr lang="en-US" sz="1200">
              <a:latin typeface="+mj-lt"/>
            </a:endParaRPr>
          </a:p>
        </p:txBody>
      </p:sp>
      <p:pic>
        <p:nvPicPr>
          <p:cNvPr id="3" name="Picture 2" descr="Jira | Issue &amp; Project Tracking Software | Atlassian">
            <a:extLst>
              <a:ext uri="{FF2B5EF4-FFF2-40B4-BE49-F238E27FC236}">
                <a16:creationId xmlns:a16="http://schemas.microsoft.com/office/drawing/2014/main" id="{42426AC7-FDF0-CAE1-6B0F-E39F010EA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87" y="3679713"/>
            <a:ext cx="3209204" cy="4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A picture containing text, sky, outdoor, bus&#10;&#10;Description automatically generated">
            <a:extLst>
              <a:ext uri="{FF2B5EF4-FFF2-40B4-BE49-F238E27FC236}">
                <a16:creationId xmlns:a16="http://schemas.microsoft.com/office/drawing/2014/main" id="{472D7184-DEC8-95E6-2E52-30FC914AA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7" t="136" r="15038" b="-750"/>
          <a:stretch/>
        </p:blipFill>
        <p:spPr>
          <a:xfrm>
            <a:off x="6150950" y="1"/>
            <a:ext cx="4322696" cy="5188350"/>
          </a:xfrm>
          <a:prstGeom prst="rect">
            <a:avLst/>
          </a:prstGeom>
        </p:spPr>
      </p:pic>
      <p:sp>
        <p:nvSpPr>
          <p:cNvPr id="163" name="Google Shape;163;p27"/>
          <p:cNvSpPr/>
          <p:nvPr/>
        </p:nvSpPr>
        <p:spPr>
          <a:xfrm>
            <a:off x="4819650" y="1442720"/>
            <a:ext cx="2991000" cy="1988700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53539" y="357499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-1" y="521232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783DB1-DF14-C999-FAE4-90525E728B3B}"/>
              </a:ext>
            </a:extLst>
          </p:cNvPr>
          <p:cNvSpPr txBox="1"/>
          <p:nvPr/>
        </p:nvSpPr>
        <p:spPr>
          <a:xfrm>
            <a:off x="326634" y="1442720"/>
            <a:ext cx="39108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Non-urgent patient transpor</a:t>
            </a:r>
            <a:r>
              <a:rPr lang="en-US" sz="1800">
                <a:latin typeface="Catamaran" panose="020B0604020202020204" charset="0"/>
                <a:cs typeface="Catamaran" panose="020B0604020202020204" charset="0"/>
              </a:rPr>
              <a:t>tation</a:t>
            </a:r>
            <a:endParaRPr lang="en-US" sz="1800" b="0" i="0" u="none" strike="noStrike">
              <a:solidFill>
                <a:srgbClr val="000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Current methods are :</a:t>
            </a:r>
            <a:r>
              <a:rPr lang="en-US" sz="1800" b="0" i="0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​</a:t>
            </a:r>
          </a:p>
          <a:p>
            <a:pPr marL="285750" lvl="1" indent="-285750" fontAlgn="base">
              <a:buFont typeface="Arial" panose="020B0604020202020204" pitchFamily="34" charset="0"/>
              <a:buChar char="•"/>
            </a:pPr>
            <a:endParaRPr lang="en-US" sz="1800">
              <a:latin typeface="Catamaran" panose="020B0604020202020204" charset="0"/>
              <a:cs typeface="Catamaran" panose="020B0604020202020204" charset="0"/>
            </a:endParaRPr>
          </a:p>
          <a:p>
            <a:pPr marL="285750" lvl="1" indent="-285750" fontAlgn="base">
              <a:buFont typeface="Arial" panose="020B0604020202020204" pitchFamily="34" charset="0"/>
              <a:buChar char="•"/>
            </a:pPr>
            <a:endParaRPr lang="en-US" sz="1800">
              <a:latin typeface="Catamaran" panose="020B0604020202020204" charset="0"/>
              <a:cs typeface="Catamaran" panose="020B0604020202020204" charset="0"/>
            </a:endParaRPr>
          </a:p>
          <a:p>
            <a:pPr marL="285750" lvl="1" indent="-285750" fontAlgn="base">
              <a:buFont typeface="Arial" panose="020B0604020202020204" pitchFamily="34" charset="0"/>
              <a:buChar char="•"/>
            </a:pPr>
            <a:endParaRPr lang="en-US" sz="1800" b="0" i="0">
              <a:solidFill>
                <a:srgbClr val="000000"/>
              </a:solidFill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Competitor System (SGTD) has </a:t>
            </a:r>
            <a:r>
              <a:rPr lang="en-US" sz="1800" b="1">
                <a:latin typeface="Catamaran" panose="020B0604020202020204" charset="0"/>
                <a:cs typeface="Catamaran" panose="020B0604020202020204" charset="0"/>
              </a:rPr>
              <a:t>several</a:t>
            </a:r>
            <a:r>
              <a:rPr lang="en-US" sz="1800" b="1" i="0" u="none" strike="noStrike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design flaws</a:t>
            </a:r>
            <a:r>
              <a:rPr lang="en-US" sz="1800" b="0" i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​</a:t>
            </a:r>
            <a:endParaRPr lang="en-US" sz="1800" b="0" i="0">
              <a:effectLst/>
              <a:latin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9617B9-04E8-409F-358D-4CD974F7129B}"/>
              </a:ext>
            </a:extLst>
          </p:cNvPr>
          <p:cNvSpPr txBox="1"/>
          <p:nvPr/>
        </p:nvSpPr>
        <p:spPr>
          <a:xfrm>
            <a:off x="533036" y="2081265"/>
            <a:ext cx="3259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indent="-285750" fontAlgn="base"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outdated, archaic and vague;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​</a:t>
            </a:r>
            <a:endParaRPr lang="en-US" sz="1800" b="0" i="0" dirty="0">
              <a:effectLst/>
              <a:latin typeface="Catamaran" panose="020B0604020202020204" charset="0"/>
              <a:cs typeface="Catamaran" panose="020B0604020202020204" charset="0"/>
            </a:endParaRPr>
          </a:p>
          <a:p>
            <a:pPr marL="285750" lvl="1" indent="-285750" fontAlgn="base">
              <a:buFont typeface="Courier New" panose="02070309020205020404" pitchFamily="49" charset="0"/>
              <a:buChar char="o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costly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​</a:t>
            </a:r>
            <a:endParaRPr lang="en-US" sz="1800" b="0" i="0" dirty="0">
              <a:effectLst/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559981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 pitchFamily="2" charset="0"/>
              </a:rPr>
              <a:t>01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pic>
        <p:nvPicPr>
          <p:cNvPr id="4" name="Graphic 4" descr="Ambulance outline">
            <a:extLst>
              <a:ext uri="{FF2B5EF4-FFF2-40B4-BE49-F238E27FC236}">
                <a16:creationId xmlns:a16="http://schemas.microsoft.com/office/drawing/2014/main" id="{FBA031F1-00C6-BC33-DC9F-FBD38F0C1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0102" y="1524615"/>
            <a:ext cx="914400" cy="914400"/>
          </a:xfrm>
          <a:prstGeom prst="rect">
            <a:avLst/>
          </a:prstGeom>
        </p:spPr>
      </p:pic>
      <p:pic>
        <p:nvPicPr>
          <p:cNvPr id="5" name="Graphic 5" descr="Snail with solid fill">
            <a:extLst>
              <a:ext uri="{FF2B5EF4-FFF2-40B4-BE49-F238E27FC236}">
                <a16:creationId xmlns:a16="http://schemas.microsoft.com/office/drawing/2014/main" id="{0A1585AA-2E1A-8F98-FA56-7D750EC32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0102" y="2335776"/>
            <a:ext cx="914400" cy="914400"/>
          </a:xfrm>
          <a:prstGeom prst="rect">
            <a:avLst/>
          </a:prstGeom>
        </p:spPr>
      </p:pic>
      <p:pic>
        <p:nvPicPr>
          <p:cNvPr id="6" name="Graphic 6" descr="Man with cane with solid fill">
            <a:extLst>
              <a:ext uri="{FF2B5EF4-FFF2-40B4-BE49-F238E27FC236}">
                <a16:creationId xmlns:a16="http://schemas.microsoft.com/office/drawing/2014/main" id="{F6A101A8-3A4D-518F-EB52-33682B7A2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9957" y="1708969"/>
            <a:ext cx="1389113" cy="1389113"/>
          </a:xfrm>
          <a:prstGeom prst="rect">
            <a:avLst/>
          </a:prstGeom>
        </p:spPr>
      </p:pic>
      <p:pic>
        <p:nvPicPr>
          <p:cNvPr id="7" name="Graphic 8" descr="Question Mark with solid fill">
            <a:extLst>
              <a:ext uri="{FF2B5EF4-FFF2-40B4-BE49-F238E27FC236}">
                <a16:creationId xmlns:a16="http://schemas.microsoft.com/office/drawing/2014/main" id="{D5B36E2C-FDF3-8737-EED3-06BDC08FEA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">
            <a:off x="5590524" y="1627694"/>
            <a:ext cx="600998" cy="605607"/>
          </a:xfrm>
          <a:prstGeom prst="rect">
            <a:avLst/>
          </a:prstGeom>
        </p:spPr>
      </p:pic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D88E0DB4-4FC8-D09A-F216-8BF3C9466D64}"/>
              </a:ext>
            </a:extLst>
          </p:cNvPr>
          <p:cNvSpPr txBox="1">
            <a:spLocks/>
          </p:cNvSpPr>
          <p:nvPr/>
        </p:nvSpPr>
        <p:spPr>
          <a:xfrm>
            <a:off x="-213102" y="4850574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20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5450958" y="521231"/>
            <a:ext cx="3693041" cy="576826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745685" y="361294"/>
            <a:ext cx="4917922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/>
              <a:t>R</a:t>
            </a:r>
            <a:r>
              <a:rPr lang="pt-PT"/>
              <a:t>EDE DE </a:t>
            </a:r>
            <a:r>
              <a:rPr lang="pt-PT" u="sng"/>
              <a:t>T</a:t>
            </a:r>
            <a:r>
              <a:rPr lang="pt-PT"/>
              <a:t>RANSPORTE DE </a:t>
            </a:r>
            <a:r>
              <a:rPr lang="pt-PT" u="sng"/>
              <a:t>D</a:t>
            </a:r>
            <a:r>
              <a:rPr lang="pt-PT"/>
              <a:t>OENTES</a:t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-1" y="521232"/>
            <a:ext cx="609601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783DB1-DF14-C999-FAE4-90525E728B3B}"/>
              </a:ext>
            </a:extLst>
          </p:cNvPr>
          <p:cNvSpPr txBox="1"/>
          <p:nvPr/>
        </p:nvSpPr>
        <p:spPr>
          <a:xfrm>
            <a:off x="326634" y="1697902"/>
            <a:ext cx="391080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>
                <a:latin typeface="Catamaran" panose="020B0604020202020204" charset="0"/>
                <a:cs typeface="Catamaran" panose="020B0604020202020204" charset="0"/>
              </a:rPr>
              <a:t>Assist non-urgent</a:t>
            </a:r>
            <a:r>
              <a:rPr lang="en-US" sz="2000" b="1">
                <a:latin typeface="Catamaran" panose="020B0604020202020204" charset="0"/>
                <a:cs typeface="Catamaran" panose="020B0604020202020204" charset="0"/>
              </a:rPr>
              <a:t> patient transportation</a:t>
            </a:r>
            <a:r>
              <a:rPr lang="en-US" sz="2000" b="1" i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​</a:t>
            </a:r>
          </a:p>
          <a:p>
            <a:pPr algn="l" rtl="0" fontAlgn="base"/>
            <a:endParaRPr lang="en-US" sz="2000" b="1" i="0"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b="1" i="0" u="none" strike="noStrike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H</a:t>
            </a:r>
            <a:r>
              <a:rPr lang="en-US" sz="2000" i="0" u="none" strike="noStrike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uman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 </a:t>
            </a:r>
            <a:r>
              <a:rPr lang="en-US" sz="2000" b="1" i="0" u="none" strike="noStrike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C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entered </a:t>
            </a:r>
            <a:r>
              <a:rPr lang="en-US" sz="2000" b="1" i="0" u="none" strike="noStrike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D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esign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1" i="0"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1">
                <a:latin typeface="Calibri Light" panose="020F0302020204030204" pitchFamily="34" charset="0"/>
              </a:rPr>
              <a:t>Accessibility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2000" b="1" i="0"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1">
                <a:latin typeface="Calibri Light" panose="020F0302020204030204" pitchFamily="34" charset="0"/>
              </a:rPr>
              <a:t>Efficiency</a:t>
            </a:r>
            <a:endParaRPr lang="en-US" sz="2000" b="1" i="0"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en-US" sz="1800" b="1" i="0"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123A2-89A7-D37C-F954-E93E243C6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713" y="2199183"/>
            <a:ext cx="3910803" cy="167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6EC6178E-8B5D-9641-5BD4-484410965377}"/>
              </a:ext>
            </a:extLst>
          </p:cNvPr>
          <p:cNvSpPr txBox="1">
            <a:spLocks/>
          </p:cNvSpPr>
          <p:nvPr/>
        </p:nvSpPr>
        <p:spPr>
          <a:xfrm>
            <a:off x="-63799" y="559981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 pitchFamily="2" charset="0"/>
              </a:rPr>
              <a:t>01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21" name="Foliennummernplatzhalter 1">
            <a:extLst>
              <a:ext uri="{FF2B5EF4-FFF2-40B4-BE49-F238E27FC236}">
                <a16:creationId xmlns:a16="http://schemas.microsoft.com/office/drawing/2014/main" id="{B2F4E9F8-052F-3F74-EC85-837E499321DA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216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3630562" y="138410"/>
            <a:ext cx="5512051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53539" y="-52691"/>
            <a:ext cx="3498000" cy="9612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1800" b="0"/>
              <a:t>REQUIREMENTS</a:t>
            </a:r>
            <a:br>
              <a:rPr lang="en" sz="1800"/>
            </a:br>
            <a:r>
              <a:rPr lang="en" sz="2400"/>
              <a:t>METHODOLOGY</a:t>
            </a:r>
            <a:endParaRPr lang="en" sz="1800"/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783DB1-DF14-C999-FAE4-90525E728B3B}"/>
              </a:ext>
            </a:extLst>
          </p:cNvPr>
          <p:cNvSpPr txBox="1"/>
          <p:nvPr/>
        </p:nvSpPr>
        <p:spPr>
          <a:xfrm>
            <a:off x="377331" y="1050967"/>
            <a:ext cx="416429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1">
                <a:latin typeface="Calibri Light"/>
              </a:rPr>
              <a:t>Goal</a:t>
            </a:r>
            <a:r>
              <a:rPr lang="en-US" sz="1800">
                <a:latin typeface="Calibri Light"/>
              </a:rPr>
              <a:t>-directed &amp; </a:t>
            </a:r>
            <a:r>
              <a:rPr lang="en-US" sz="1800" b="1">
                <a:latin typeface="Calibri Light"/>
              </a:rPr>
              <a:t>activity</a:t>
            </a:r>
            <a:r>
              <a:rPr lang="en-US" sz="1800">
                <a:latin typeface="Calibri Light"/>
              </a:rPr>
              <a:t>-based</a:t>
            </a:r>
            <a:endParaRPr lang="en-US" sz="1800" b="1" i="0">
              <a:effectLst/>
              <a:latin typeface="Calibri Light"/>
            </a:endParaRPr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02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A23158D-F419-E54E-21D7-BB7FF325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86" y="1470584"/>
            <a:ext cx="6665349" cy="957935"/>
          </a:xfrm>
          <a:prstGeom prst="rect">
            <a:avLst/>
          </a:prstGeom>
        </p:spPr>
      </p:pic>
      <p:sp>
        <p:nvSpPr>
          <p:cNvPr id="7" name="CaixaDeTexto 2">
            <a:extLst>
              <a:ext uri="{FF2B5EF4-FFF2-40B4-BE49-F238E27FC236}">
                <a16:creationId xmlns:a16="http://schemas.microsoft.com/office/drawing/2014/main" id="{96925E19-4367-79D6-5604-F69FE865A871}"/>
              </a:ext>
            </a:extLst>
          </p:cNvPr>
          <p:cNvSpPr txBox="1"/>
          <p:nvPr/>
        </p:nvSpPr>
        <p:spPr>
          <a:xfrm>
            <a:off x="400375" y="2982084"/>
            <a:ext cx="468509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1">
                <a:latin typeface="Calibri Light"/>
              </a:rPr>
              <a:t>User research, informally interviewing:</a:t>
            </a:r>
            <a:endParaRPr lang="en-US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b="1" i="0">
              <a:effectLst/>
              <a:latin typeface="Calibri Light"/>
            </a:endParaRPr>
          </a:p>
        </p:txBody>
      </p:sp>
      <p:sp>
        <p:nvSpPr>
          <p:cNvPr id="9" name="CaixaDeTexto 2">
            <a:extLst>
              <a:ext uri="{FF2B5EF4-FFF2-40B4-BE49-F238E27FC236}">
                <a16:creationId xmlns:a16="http://schemas.microsoft.com/office/drawing/2014/main" id="{9BB7EBDE-717E-2313-A181-FD7062C1FE9D}"/>
              </a:ext>
            </a:extLst>
          </p:cNvPr>
          <p:cNvSpPr txBox="1"/>
          <p:nvPr/>
        </p:nvSpPr>
        <p:spPr>
          <a:xfrm>
            <a:off x="722996" y="3286270"/>
            <a:ext cx="416429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lvl="1" indent="-285750" fontAlgn="base">
              <a:buFont typeface="Courier New" panose="020B0604020202020204" pitchFamily="34" charset="0"/>
              <a:buChar char="o"/>
            </a:pPr>
            <a:r>
              <a:rPr lang="en-US" sz="1800">
                <a:latin typeface="Calibri Light"/>
              </a:rPr>
              <a:t>Proxy users</a:t>
            </a:r>
          </a:p>
          <a:p>
            <a:pPr marL="285750" lvl="1" indent="-285750">
              <a:buFont typeface="Courier New" panose="020B0604020202020204" pitchFamily="34" charset="0"/>
              <a:buChar char="o"/>
            </a:pPr>
            <a:r>
              <a:rPr lang="en-US" sz="1800">
                <a:latin typeface="Calibri Light"/>
              </a:rPr>
              <a:t>Actual target users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35D377B-A05E-CDE0-0463-3C969CEE6627}"/>
              </a:ext>
            </a:extLst>
          </p:cNvPr>
          <p:cNvSpPr/>
          <p:nvPr/>
        </p:nvSpPr>
        <p:spPr>
          <a:xfrm rot="5400000">
            <a:off x="2106255" y="1350399"/>
            <a:ext cx="686719" cy="2359740"/>
          </a:xfrm>
          <a:prstGeom prst="rightBrace">
            <a:avLst/>
          </a:prstGeom>
          <a:ln w="28575">
            <a:solidFill>
              <a:schemeClr val="tx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2">
            <a:extLst>
              <a:ext uri="{FF2B5EF4-FFF2-40B4-BE49-F238E27FC236}">
                <a16:creationId xmlns:a16="http://schemas.microsoft.com/office/drawing/2014/main" id="{BEAE38C4-F94C-2381-8C81-465BBC2146F5}"/>
              </a:ext>
            </a:extLst>
          </p:cNvPr>
          <p:cNvSpPr txBox="1"/>
          <p:nvPr/>
        </p:nvSpPr>
        <p:spPr>
          <a:xfrm>
            <a:off x="400375" y="4014472"/>
            <a:ext cx="441316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</a:rPr>
              <a:t>Other user research (</a:t>
            </a:r>
            <a:r>
              <a:rPr lang="en-US" sz="1800" b="1">
                <a:latin typeface="Calibri Light"/>
              </a:rPr>
              <a:t>documentation</a:t>
            </a:r>
            <a:r>
              <a:rPr lang="en-US" sz="1800">
                <a:latin typeface="Calibri Light"/>
              </a:rPr>
              <a:t>)</a:t>
            </a:r>
            <a:endParaRPr lang="en-US" sz="1800" i="0">
              <a:effectLst/>
              <a:latin typeface="Calibri Light"/>
            </a:endParaRPr>
          </a:p>
        </p:txBody>
      </p:sp>
      <p:sp>
        <p:nvSpPr>
          <p:cNvPr id="18" name="Foliennummernplatzhalter 1">
            <a:extLst>
              <a:ext uri="{FF2B5EF4-FFF2-40B4-BE49-F238E27FC236}">
                <a16:creationId xmlns:a16="http://schemas.microsoft.com/office/drawing/2014/main" id="{ABD6082C-1318-83FF-56E7-0915CC23986B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329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833228" y="138410"/>
            <a:ext cx="6309385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2179863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/>
              <a:t>PERSONAS</a:t>
            </a:r>
            <a:endParaRPr lang="en" sz="2400"/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783DB1-DF14-C999-FAE4-90525E728B3B}"/>
              </a:ext>
            </a:extLst>
          </p:cNvPr>
          <p:cNvSpPr txBox="1"/>
          <p:nvPr/>
        </p:nvSpPr>
        <p:spPr>
          <a:xfrm>
            <a:off x="460291" y="4318656"/>
            <a:ext cx="602627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</a:rPr>
              <a:t>Approved by interviewed </a:t>
            </a:r>
            <a:r>
              <a:rPr lang="en-US" sz="1800" b="1">
                <a:latin typeface="Calibri Light"/>
              </a:rPr>
              <a:t>end-users</a:t>
            </a:r>
            <a:r>
              <a:rPr lang="en-US" sz="1800">
                <a:latin typeface="Calibri Light"/>
              </a:rPr>
              <a:t> and </a:t>
            </a:r>
            <a:r>
              <a:rPr lang="en-US" sz="1800" b="1">
                <a:latin typeface="Calibri Light"/>
              </a:rPr>
              <a:t>proxy users</a:t>
            </a:r>
            <a:endParaRPr lang="en-US" sz="1800" i="0">
              <a:effectLst/>
              <a:latin typeface="Calibri Light"/>
            </a:endParaRPr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02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pic>
        <p:nvPicPr>
          <p:cNvPr id="5" name="Picture 5" descr="A picture containing person, person, sky, wearing&#10;&#10;Description automatically generated">
            <a:extLst>
              <a:ext uri="{FF2B5EF4-FFF2-40B4-BE49-F238E27FC236}">
                <a16:creationId xmlns:a16="http://schemas.microsoft.com/office/drawing/2014/main" id="{2521AE36-EFF8-945C-8382-F0B9A29DE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5" y="1434654"/>
            <a:ext cx="2692501" cy="2739688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392CF11B-2B8F-9792-3DE0-78BE3BF653FF}"/>
              </a:ext>
            </a:extLst>
          </p:cNvPr>
          <p:cNvSpPr txBox="1"/>
          <p:nvPr/>
        </p:nvSpPr>
        <p:spPr>
          <a:xfrm rot="10800000" flipV="1">
            <a:off x="3351798" y="1434962"/>
            <a:ext cx="5106418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har char="•"/>
            </a:pPr>
            <a:r>
              <a:rPr lang="en-US">
                <a:latin typeface="Calibri Light"/>
                <a:cs typeface="Calibri Light"/>
              </a:rPr>
              <a:t>Age: </a:t>
            </a:r>
            <a:r>
              <a:rPr lang="en-US" b="1">
                <a:latin typeface="Calibri Light"/>
                <a:cs typeface="Calibri Light"/>
              </a:rPr>
              <a:t>30 y</a:t>
            </a:r>
            <a:endParaRPr lang="en-US" b="1">
              <a:latin typeface="Calibri Light"/>
              <a:cs typeface="Arial"/>
            </a:endParaRPr>
          </a:p>
          <a:p>
            <a:pPr marL="171450" indent="-171450">
              <a:buChar char="•"/>
            </a:pPr>
            <a:r>
              <a:rPr lang="en-US">
                <a:latin typeface="Calibri Light"/>
                <a:cs typeface="Calibri Light"/>
              </a:rPr>
              <a:t>Schooling:  </a:t>
            </a:r>
            <a:r>
              <a:rPr lang="en-US" b="1">
                <a:latin typeface="Calibri Light"/>
                <a:cs typeface="Calibri Light"/>
              </a:rPr>
              <a:t>Master's Degree</a:t>
            </a:r>
            <a:endParaRPr lang="en-US">
              <a:latin typeface="Calibri Light"/>
              <a:cs typeface="Calibri Light"/>
            </a:endParaRPr>
          </a:p>
          <a:p>
            <a:pPr marL="171450" indent="-171450">
              <a:buChar char="•"/>
            </a:pPr>
            <a:r>
              <a:rPr lang="en-US">
                <a:latin typeface="Calibri Light"/>
                <a:cs typeface="Calibri Light"/>
              </a:rPr>
              <a:t>Tech Literacy: </a:t>
            </a:r>
            <a:r>
              <a:rPr lang="en-US" b="1">
                <a:latin typeface="Calibri Light"/>
                <a:cs typeface="Calibri Light"/>
              </a:rPr>
              <a:t>High</a:t>
            </a:r>
          </a:p>
          <a:p>
            <a:pPr marL="171450" indent="-171450">
              <a:buChar char="•"/>
            </a:pPr>
            <a:r>
              <a:rPr lang="en-US">
                <a:latin typeface="Calibri Light"/>
                <a:cs typeface="Calibri Light"/>
              </a:rPr>
              <a:t>Occupation/Job: 1st Class </a:t>
            </a:r>
            <a:r>
              <a:rPr lang="en-US" b="1">
                <a:latin typeface="Calibri Light"/>
                <a:cs typeface="Calibri Light"/>
              </a:rPr>
              <a:t>Fireman</a:t>
            </a:r>
          </a:p>
          <a:p>
            <a:pPr marL="171450" indent="-171450">
              <a:buChar char="•"/>
            </a:pPr>
            <a:r>
              <a:rPr lang="en-US">
                <a:latin typeface="Calibri Light"/>
                <a:cs typeface="Calibri Light"/>
              </a:rPr>
              <a:t>Experience: 5 y in Non-urgent Patients Transportation</a:t>
            </a:r>
          </a:p>
          <a:p>
            <a:pPr marL="171450" indent="-171450">
              <a:buChar char="•"/>
            </a:pPr>
            <a:endParaRPr lang="en-US">
              <a:latin typeface="Calibri Light"/>
              <a:cs typeface="Calibri Light"/>
            </a:endParaRPr>
          </a:p>
          <a:p>
            <a:pPr marL="285750" indent="-285750">
              <a:buChar char="•"/>
            </a:pPr>
            <a:r>
              <a:rPr lang="en-US" sz="2000" b="1">
                <a:latin typeface="Calibri Light"/>
                <a:cs typeface="Calibri Light"/>
              </a:rPr>
              <a:t>Motivation:</a:t>
            </a:r>
            <a:r>
              <a:rPr lang="en-US" sz="2000">
                <a:latin typeface="Calibri Light"/>
                <a:cs typeface="Calibri Light"/>
              </a:rPr>
              <a:t> Wants a more </a:t>
            </a:r>
            <a:r>
              <a:rPr lang="en-US" sz="2000" b="1">
                <a:latin typeface="Calibri Light"/>
                <a:cs typeface="Calibri Light"/>
              </a:rPr>
              <a:t>efficient</a:t>
            </a:r>
            <a:r>
              <a:rPr lang="en-US" sz="2000">
                <a:latin typeface="Calibri Light"/>
                <a:cs typeface="Calibri Light"/>
              </a:rPr>
              <a:t> system to manage </a:t>
            </a:r>
            <a:r>
              <a:rPr lang="en-US" sz="2000" b="1">
                <a:latin typeface="Calibri Light"/>
                <a:cs typeface="Calibri Light"/>
              </a:rPr>
              <a:t>Non-urgent Patients Transportation </a:t>
            </a:r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DA2C15B1-68B1-E27F-BD23-FE967FF3B59D}"/>
              </a:ext>
            </a:extLst>
          </p:cNvPr>
          <p:cNvSpPr txBox="1"/>
          <p:nvPr/>
        </p:nvSpPr>
        <p:spPr>
          <a:xfrm>
            <a:off x="460290" y="889655"/>
            <a:ext cx="602627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2400" b="1">
                <a:latin typeface="Calibri Light"/>
              </a:rPr>
              <a:t>Paulo Rodrigues Silva – Volunteer Firefighter</a:t>
            </a:r>
            <a:endParaRPr lang="en-US" sz="2400"/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CC07B568-A9EB-86FF-91A1-EC9D9EBA2DB6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081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833228" y="138410"/>
            <a:ext cx="6309385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2179863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/>
              <a:t>PERSONAS</a:t>
            </a:r>
            <a:endParaRPr lang="en" sz="2400"/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02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92CF11B-2B8F-9792-3DE0-78BE3BF653FF}"/>
              </a:ext>
            </a:extLst>
          </p:cNvPr>
          <p:cNvSpPr txBox="1"/>
          <p:nvPr/>
        </p:nvSpPr>
        <p:spPr>
          <a:xfrm rot="10800000" flipV="1">
            <a:off x="3342580" y="1378956"/>
            <a:ext cx="5106418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>
                <a:latin typeface="Calibri Light"/>
                <a:cs typeface="Calibri Light"/>
              </a:rPr>
              <a:t>Age: </a:t>
            </a:r>
            <a:r>
              <a:rPr lang="en-US" b="1">
                <a:latin typeface="Calibri Light"/>
                <a:cs typeface="Calibri Light"/>
              </a:rPr>
              <a:t>84 y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Schooling:</a:t>
            </a:r>
            <a:r>
              <a:rPr lang="en-US">
                <a:solidFill>
                  <a:srgbClr val="434343"/>
                </a:solidFill>
                <a:latin typeface="Calibri Light"/>
                <a:cs typeface="Calibri Light"/>
              </a:rPr>
              <a:t> </a:t>
            </a:r>
            <a:r>
              <a:rPr lang="en-US" b="1">
                <a:solidFill>
                  <a:srgbClr val="434343"/>
                </a:solidFill>
                <a:latin typeface="Calibri Light"/>
                <a:cs typeface="Calibri Light"/>
              </a:rPr>
              <a:t>4th grade</a:t>
            </a:r>
            <a:r>
              <a:rPr lang="en-US">
                <a:solidFill>
                  <a:srgbClr val="434343"/>
                </a:solidFill>
                <a:latin typeface="Calibri Light"/>
                <a:cs typeface="Calibri Light"/>
              </a:rPr>
              <a:t> </a:t>
            </a:r>
            <a:r>
              <a:rPr lang="en-US">
                <a:latin typeface="Calibri Light"/>
                <a:cs typeface="Calibri Light"/>
              </a:rPr>
              <a:t>basic education</a:t>
            </a:r>
            <a:endParaRPr lang="en">
              <a:latin typeface="Calibri Light"/>
              <a:cs typeface="Calibri Light"/>
            </a:endParaRPr>
          </a:p>
          <a:p>
            <a:pPr marL="285750" indent="-285750">
              <a:buChar char="•"/>
            </a:pPr>
            <a:r>
              <a:rPr lang="en-US">
                <a:latin typeface="Calibri Light"/>
                <a:cs typeface="Calibri Light"/>
              </a:rPr>
              <a:t>Tech Literacy: </a:t>
            </a:r>
            <a:r>
              <a:rPr lang="en-US" b="1">
                <a:latin typeface="Calibri Light"/>
                <a:cs typeface="Calibri Light"/>
              </a:rPr>
              <a:t>Illiterate</a:t>
            </a:r>
          </a:p>
          <a:p>
            <a:pPr marL="285750" indent="-285750">
              <a:buChar char="•"/>
            </a:pPr>
            <a:r>
              <a:rPr lang="en-US">
                <a:latin typeface="Calibri Light"/>
                <a:cs typeface="Calibri Light"/>
              </a:rPr>
              <a:t>Occupation: Retired – Miller (formerly)</a:t>
            </a:r>
          </a:p>
          <a:p>
            <a:pPr marL="285750" indent="-285750">
              <a:buChar char="•"/>
            </a:pPr>
            <a:r>
              <a:rPr lang="en-US">
                <a:latin typeface="Calibri Light"/>
                <a:cs typeface="Calibri Light"/>
              </a:rPr>
              <a:t>Experience: 70 y as a </a:t>
            </a:r>
            <a:r>
              <a:rPr lang="en-US" b="1">
                <a:latin typeface="Calibri Light"/>
                <a:cs typeface="Calibri Light"/>
              </a:rPr>
              <a:t>Miller</a:t>
            </a:r>
            <a:r>
              <a:rPr lang="en-US">
                <a:latin typeface="Calibri Light"/>
                <a:cs typeface="Calibri Light"/>
              </a:rPr>
              <a:t> and </a:t>
            </a:r>
            <a:r>
              <a:rPr lang="en-US" b="1">
                <a:latin typeface="Calibri Light"/>
                <a:cs typeface="Calibri Light"/>
              </a:rPr>
              <a:t>Farmer</a:t>
            </a:r>
          </a:p>
          <a:p>
            <a:pPr marL="285750" indent="-285750">
              <a:buChar char="•"/>
            </a:pPr>
            <a:endParaRPr lang="en-US" sz="1600">
              <a:latin typeface="Calibri Light"/>
              <a:cs typeface="Calibri Light"/>
            </a:endParaRPr>
          </a:p>
          <a:p>
            <a:pPr marL="285750" indent="-285750">
              <a:buChar char="•"/>
            </a:pPr>
            <a:r>
              <a:rPr lang="en-US" sz="2000" b="1">
                <a:latin typeface="Calibri Light"/>
                <a:cs typeface="Calibri Light"/>
              </a:rPr>
              <a:t>Motivation:</a:t>
            </a:r>
            <a:r>
              <a:rPr lang="en-US" sz="2000">
                <a:latin typeface="Calibri Light"/>
                <a:cs typeface="Calibri Light"/>
              </a:rPr>
              <a:t> Would like a way to be </a:t>
            </a:r>
            <a:r>
              <a:rPr lang="en-US" sz="2000" b="1">
                <a:latin typeface="Calibri Light"/>
                <a:cs typeface="Calibri Light"/>
              </a:rPr>
              <a:t>more independent</a:t>
            </a:r>
            <a:r>
              <a:rPr lang="en-US" sz="2000">
                <a:latin typeface="Calibri Light"/>
                <a:cs typeface="Calibri Light"/>
              </a:rPr>
              <a:t> in transportation using a </a:t>
            </a:r>
            <a:r>
              <a:rPr lang="en-US" sz="2000" b="1">
                <a:latin typeface="Calibri Light"/>
                <a:cs typeface="Calibri Light"/>
              </a:rPr>
              <a:t>simple and intuitive</a:t>
            </a:r>
            <a:r>
              <a:rPr lang="en-US" sz="2000">
                <a:latin typeface="Calibri Light"/>
                <a:cs typeface="Calibri Light"/>
              </a:rPr>
              <a:t> system.</a:t>
            </a:r>
          </a:p>
          <a:p>
            <a:pPr marL="285750" indent="-285750">
              <a:buChar char="•"/>
            </a:pPr>
            <a:endParaRPr lang="en-US" sz="2000" b="1">
              <a:latin typeface="Calibri Light"/>
              <a:cs typeface="Calibri Light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D54620D-2BAD-0876-EBD2-1B7C67DD1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379589"/>
            <a:ext cx="2743200" cy="2762250"/>
          </a:xfrm>
          <a:prstGeom prst="rect">
            <a:avLst/>
          </a:prstGeom>
        </p:spPr>
      </p:pic>
      <p:sp>
        <p:nvSpPr>
          <p:cNvPr id="9" name="CaixaDeTexto 2">
            <a:extLst>
              <a:ext uri="{FF2B5EF4-FFF2-40B4-BE49-F238E27FC236}">
                <a16:creationId xmlns:a16="http://schemas.microsoft.com/office/drawing/2014/main" id="{CEFD4ACA-6C4B-D615-266B-47A6AFACF5B7}"/>
              </a:ext>
            </a:extLst>
          </p:cNvPr>
          <p:cNvSpPr txBox="1"/>
          <p:nvPr/>
        </p:nvSpPr>
        <p:spPr>
          <a:xfrm>
            <a:off x="460290" y="889655"/>
            <a:ext cx="814174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2400" b="1">
                <a:latin typeface="Calibri Light"/>
              </a:rPr>
              <a:t>Honório Bonifácio Rodrigues Serrano  – Patient</a:t>
            </a:r>
            <a:endParaRPr lang="en-US" sz="2400"/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1C31688E-E2AA-79C9-CCBA-92F65CE6A71F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354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833228" y="138410"/>
            <a:ext cx="6309385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2179863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/>
              <a:t>PERSONAS</a:t>
            </a:r>
            <a:endParaRPr lang="en" sz="2400"/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02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92CF11B-2B8F-9792-3DE0-78BE3BF653FF}"/>
              </a:ext>
            </a:extLst>
          </p:cNvPr>
          <p:cNvSpPr txBox="1"/>
          <p:nvPr/>
        </p:nvSpPr>
        <p:spPr>
          <a:xfrm rot="10800000" flipV="1">
            <a:off x="3282665" y="1284437"/>
            <a:ext cx="5106418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Age: </a:t>
            </a:r>
            <a:r>
              <a:rPr lang="en-US" b="1">
                <a:latin typeface="Calibri Light"/>
                <a:cs typeface="Calibri Light"/>
              </a:rPr>
              <a:t>63 y</a:t>
            </a:r>
            <a:endParaRPr lang="en-US">
              <a:latin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Schooling: </a:t>
            </a:r>
            <a:r>
              <a:rPr lang="en-US" b="1">
                <a:latin typeface="Calibri Light"/>
                <a:cs typeface="Calibri Light"/>
              </a:rPr>
              <a:t>Bachelor's Degree</a:t>
            </a:r>
            <a:r>
              <a:rPr lang="en-US">
                <a:latin typeface="Calibri Light"/>
                <a:cs typeface="Calibri Light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Technological Literacy: </a:t>
            </a:r>
            <a:r>
              <a:rPr lang="en-US" b="1">
                <a:latin typeface="Calibri Light"/>
                <a:cs typeface="Calibri Light"/>
              </a:rPr>
              <a:t>Average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Occupation/Job: </a:t>
            </a:r>
            <a:r>
              <a:rPr lang="en-US" b="1">
                <a:latin typeface="Calibri Light"/>
                <a:cs typeface="Calibri Light"/>
              </a:rPr>
              <a:t>History Teacher</a:t>
            </a:r>
            <a:r>
              <a:rPr lang="en-US">
                <a:latin typeface="Calibri Light"/>
                <a:cs typeface="Calibri Light"/>
              </a:rPr>
              <a:t> (Basic School)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Experience: </a:t>
            </a:r>
            <a:r>
              <a:rPr lang="en-US" b="1">
                <a:latin typeface="Calibri Light"/>
                <a:cs typeface="Calibri Light"/>
              </a:rPr>
              <a:t>35 y</a:t>
            </a:r>
            <a:r>
              <a:rPr lang="en-US">
                <a:latin typeface="Calibri Light"/>
                <a:cs typeface="Calibri Light"/>
              </a:rPr>
              <a:t> as a Teacher</a:t>
            </a:r>
          </a:p>
          <a:p>
            <a:pPr marL="342900" indent="-342900">
              <a:buChar char="•"/>
            </a:pPr>
            <a:endParaRPr lang="en-US" sz="2000">
              <a:latin typeface="Calibri Light"/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>
                <a:latin typeface="Calibri Light"/>
                <a:cs typeface="Calibri Light"/>
              </a:rPr>
              <a:t>Motivation:</a:t>
            </a:r>
            <a:r>
              <a:rPr lang="en-US" sz="2000">
                <a:latin typeface="Calibri Light"/>
                <a:cs typeface="Calibri Light"/>
              </a:rPr>
              <a:t> wishes she could have the </a:t>
            </a:r>
            <a:r>
              <a:rPr lang="en-US" sz="2000" b="1">
                <a:latin typeface="Calibri Light"/>
                <a:cs typeface="Calibri Light"/>
              </a:rPr>
              <a:t>means to arrange and manage</a:t>
            </a:r>
            <a:r>
              <a:rPr lang="en-US" sz="2000">
                <a:latin typeface="Calibri Light"/>
                <a:cs typeface="Calibri Light"/>
              </a:rPr>
              <a:t> transportation for her father's treatment sessions </a:t>
            </a:r>
            <a:r>
              <a:rPr lang="en-US" sz="2000" b="1">
                <a:latin typeface="Calibri Light"/>
                <a:cs typeface="Calibri Light"/>
              </a:rPr>
              <a:t>without affecting</a:t>
            </a:r>
            <a:r>
              <a:rPr lang="en-US" sz="2000">
                <a:latin typeface="Calibri Light"/>
                <a:cs typeface="Calibri Light"/>
              </a:rPr>
              <a:t> her job.</a:t>
            </a:r>
          </a:p>
          <a:p>
            <a:pPr marL="285750" indent="-285750">
              <a:buChar char="•"/>
            </a:pPr>
            <a:endParaRPr lang="en-US" b="1">
              <a:latin typeface="Calibri Light"/>
              <a:cs typeface="Calibri Light"/>
            </a:endParaRPr>
          </a:p>
        </p:txBody>
      </p:sp>
      <p:pic>
        <p:nvPicPr>
          <p:cNvPr id="5" name="Picture 6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410D74D9-84C1-D8E4-F05A-EC90EC8C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36" y="1380034"/>
            <a:ext cx="2807724" cy="2789014"/>
          </a:xfrm>
          <a:prstGeom prst="rect">
            <a:avLst/>
          </a:prstGeom>
        </p:spPr>
      </p:pic>
      <p:sp>
        <p:nvSpPr>
          <p:cNvPr id="8" name="CaixaDeTexto 2">
            <a:extLst>
              <a:ext uri="{FF2B5EF4-FFF2-40B4-BE49-F238E27FC236}">
                <a16:creationId xmlns:a16="http://schemas.microsoft.com/office/drawing/2014/main" id="{2F1F4343-FB8F-7F2E-5FA6-61537842275F}"/>
              </a:ext>
            </a:extLst>
          </p:cNvPr>
          <p:cNvSpPr txBox="1"/>
          <p:nvPr/>
        </p:nvSpPr>
        <p:spPr>
          <a:xfrm>
            <a:off x="340459" y="857393"/>
            <a:ext cx="602627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2400" b="1">
                <a:latin typeface="Calibri Light"/>
              </a:rPr>
              <a:t>Maria Luísa Serrano – Informal Caretaker</a:t>
            </a:r>
            <a:endParaRPr lang="en-US" sz="2400"/>
          </a:p>
        </p:txBody>
      </p:sp>
      <p:sp>
        <p:nvSpPr>
          <p:cNvPr id="17" name="Foliennummernplatzhalter 1">
            <a:extLst>
              <a:ext uri="{FF2B5EF4-FFF2-40B4-BE49-F238E27FC236}">
                <a16:creationId xmlns:a16="http://schemas.microsoft.com/office/drawing/2014/main" id="{06ECF4F4-B47C-2646-17A6-67BE62A7B941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9123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791408" y="138410"/>
            <a:ext cx="6328161" cy="573777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6583" y="200797"/>
            <a:ext cx="2128824" cy="394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b="0"/>
              <a:t>SCENARIOS 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-1" y="138696"/>
            <a:ext cx="653540" cy="576825"/>
          </a:xfrm>
          <a:prstGeom prst="rect">
            <a:avLst/>
          </a:prstGeom>
          <a:solidFill>
            <a:srgbClr val="E6000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783DB1-DF14-C999-FAE4-90525E728B3B}"/>
              </a:ext>
            </a:extLst>
          </p:cNvPr>
          <p:cNvSpPr txBox="1"/>
          <p:nvPr/>
        </p:nvSpPr>
        <p:spPr>
          <a:xfrm>
            <a:off x="142279" y="875830"/>
            <a:ext cx="632584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1">
                <a:latin typeface="Calibri Light"/>
              </a:rPr>
              <a:t>Scenario 1 – </a:t>
            </a:r>
            <a:r>
              <a:rPr lang="en-US" sz="1800">
                <a:latin typeface="Calibri Light"/>
              </a:rPr>
              <a:t>Scheduling transport – Mrs. Maria, Mr. Honório</a:t>
            </a:r>
            <a:endParaRPr lang="en-US" sz="1800" i="0">
              <a:effectLst/>
              <a:latin typeface="Calibri Light"/>
            </a:endParaRPr>
          </a:p>
        </p:txBody>
      </p:sp>
      <p:sp>
        <p:nvSpPr>
          <p:cNvPr id="2" name="Google Shape;148;p26">
            <a:extLst>
              <a:ext uri="{FF2B5EF4-FFF2-40B4-BE49-F238E27FC236}">
                <a16:creationId xmlns:a16="http://schemas.microsoft.com/office/drawing/2014/main" id="{2808A70A-7879-A1DE-78BE-CEADFAC53B57}"/>
              </a:ext>
            </a:extLst>
          </p:cNvPr>
          <p:cNvSpPr txBox="1">
            <a:spLocks/>
          </p:cNvSpPr>
          <p:nvPr/>
        </p:nvSpPr>
        <p:spPr>
          <a:xfrm>
            <a:off x="-63799" y="177445"/>
            <a:ext cx="779726" cy="4780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>
                <a:solidFill>
                  <a:schemeClr val="lt1"/>
                </a:solidFill>
                <a:latin typeface="Livvic"/>
              </a:rPr>
              <a:t>02</a:t>
            </a:r>
            <a:endParaRPr lang="en" sz="4800" b="1">
              <a:solidFill>
                <a:schemeClr val="lt1"/>
              </a:solidFill>
              <a:latin typeface="Livvic" pitchFamily="2" charset="0"/>
            </a:endParaRPr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B9B35C6E-8E37-407F-71FD-BC5A430A6C7F}"/>
              </a:ext>
            </a:extLst>
          </p:cNvPr>
          <p:cNvSpPr txBox="1"/>
          <p:nvPr/>
        </p:nvSpPr>
        <p:spPr>
          <a:xfrm>
            <a:off x="156390" y="2617642"/>
            <a:ext cx="676369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1">
                <a:latin typeface="Calibri Light"/>
              </a:rPr>
              <a:t>Scenario 2 – </a:t>
            </a:r>
            <a:r>
              <a:rPr lang="en-US" sz="1800">
                <a:latin typeface="Calibri Light"/>
              </a:rPr>
              <a:t>Patient delivery – Mrs. Maria, Mr. Honório, Mr. Paulo</a:t>
            </a:r>
            <a:endParaRPr lang="en-US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32558AF0-AD39-F0CA-4E93-ED3C5FE44D65}"/>
              </a:ext>
            </a:extLst>
          </p:cNvPr>
          <p:cNvSpPr txBox="1"/>
          <p:nvPr/>
        </p:nvSpPr>
        <p:spPr>
          <a:xfrm>
            <a:off x="142279" y="1242719"/>
            <a:ext cx="632584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800" i="0">
              <a:effectLst/>
              <a:latin typeface="Calibri Light"/>
            </a:endParaRPr>
          </a:p>
        </p:txBody>
      </p:sp>
      <p:sp>
        <p:nvSpPr>
          <p:cNvPr id="8" name="CaixaDeTexto 2">
            <a:extLst>
              <a:ext uri="{FF2B5EF4-FFF2-40B4-BE49-F238E27FC236}">
                <a16:creationId xmlns:a16="http://schemas.microsoft.com/office/drawing/2014/main" id="{4FD40C2E-1057-F992-FFD8-A7896F61FD9E}"/>
              </a:ext>
            </a:extLst>
          </p:cNvPr>
          <p:cNvSpPr txBox="1"/>
          <p:nvPr/>
        </p:nvSpPr>
        <p:spPr>
          <a:xfrm>
            <a:off x="480946" y="1242719"/>
            <a:ext cx="7751071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 fontAlgn="base">
              <a:buFont typeface="Courier New" panose="020B0604020202020204" pitchFamily="34" charset="0"/>
              <a:buChar char="o"/>
            </a:pPr>
            <a:r>
              <a:rPr lang="en-US">
                <a:latin typeface="Calibri Light"/>
                <a:ea typeface="Calibri Light"/>
                <a:cs typeface="Calibri Light"/>
              </a:rPr>
              <a:t>Mr. Honório’s daughter (Mrs. Maria) </a:t>
            </a:r>
            <a:r>
              <a:rPr lang="en-US" b="1">
                <a:latin typeface="Calibri Light"/>
                <a:ea typeface="Calibri Light"/>
                <a:cs typeface="Calibri Light"/>
              </a:rPr>
              <a:t>doesn’t have the necessary conditions to transport her father</a:t>
            </a:r>
            <a:r>
              <a:rPr lang="en-US">
                <a:latin typeface="Calibri Light"/>
                <a:ea typeface="Calibri Light"/>
                <a:cs typeface="Calibri Light"/>
              </a:rPr>
              <a:t> to the hospital. So, Mrs. Maria Luísa will open the RTD app to </a:t>
            </a:r>
            <a:r>
              <a:rPr lang="en-US" b="1">
                <a:latin typeface="Calibri Light"/>
                <a:ea typeface="Calibri Light"/>
                <a:cs typeface="Calibri Light"/>
              </a:rPr>
              <a:t>schedule a transport</a:t>
            </a:r>
            <a:r>
              <a:rPr lang="en-US">
                <a:latin typeface="Calibri Light"/>
                <a:ea typeface="Calibri Light"/>
                <a:cs typeface="Calibri Light"/>
              </a:rPr>
              <a:t> with the local fire department. Mrs. Maria Luísa registers Mr. Honório’s data and </a:t>
            </a:r>
            <a:r>
              <a:rPr lang="en-US" b="1">
                <a:latin typeface="Calibri Light"/>
                <a:ea typeface="Calibri Light"/>
                <a:cs typeface="Calibri Light"/>
              </a:rPr>
              <a:t>do the scheduling</a:t>
            </a:r>
            <a:r>
              <a:rPr lang="en-US">
                <a:latin typeface="Calibri Light"/>
                <a:ea typeface="Calibri Light"/>
                <a:cs typeface="Calibri Light"/>
              </a:rPr>
              <a:t> that will be confirmed by the responsible for non-emergency patients’ transportation.</a:t>
            </a:r>
            <a:endParaRPr lang="en-US" i="0">
              <a:effectLst/>
              <a:latin typeface="Calibri Light"/>
            </a:endParaRPr>
          </a:p>
        </p:txBody>
      </p:sp>
      <p:sp>
        <p:nvSpPr>
          <p:cNvPr id="9" name="CaixaDeTexto 2">
            <a:extLst>
              <a:ext uri="{FF2B5EF4-FFF2-40B4-BE49-F238E27FC236}">
                <a16:creationId xmlns:a16="http://schemas.microsoft.com/office/drawing/2014/main" id="{F7EE6C6D-6E14-E723-2860-B623FB6615A6}"/>
              </a:ext>
            </a:extLst>
          </p:cNvPr>
          <p:cNvSpPr txBox="1"/>
          <p:nvPr/>
        </p:nvSpPr>
        <p:spPr>
          <a:xfrm>
            <a:off x="36446" y="3133608"/>
            <a:ext cx="8364905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 algn="just" fontAlgn="base">
              <a:buFont typeface="Courier New"/>
              <a:buChar char="o"/>
            </a:pPr>
            <a:r>
              <a:rPr lang="en-US">
                <a:latin typeface="Calibri Light"/>
                <a:ea typeface="Calibri Light"/>
                <a:cs typeface="Calibri Light"/>
              </a:rPr>
              <a:t>The next patient </a:t>
            </a:r>
            <a:r>
              <a:rPr lang="en-US" b="1">
                <a:latin typeface="Calibri Light"/>
                <a:ea typeface="Calibri Light"/>
                <a:cs typeface="Calibri Light"/>
              </a:rPr>
              <a:t>firefighter Paulo</a:t>
            </a:r>
            <a:r>
              <a:rPr lang="en-US">
                <a:latin typeface="Calibri Light"/>
                <a:ea typeface="Calibri Light"/>
                <a:cs typeface="Calibri Light"/>
              </a:rPr>
              <a:t> will pick up is </a:t>
            </a:r>
            <a:r>
              <a:rPr lang="en-US" b="1">
                <a:latin typeface="Calibri Light"/>
                <a:ea typeface="Calibri Light"/>
                <a:cs typeface="Calibri Light"/>
              </a:rPr>
              <a:t>Mr. Honório</a:t>
            </a:r>
            <a:r>
              <a:rPr lang="en-US">
                <a:latin typeface="Calibri Light"/>
                <a:ea typeface="Calibri Light"/>
                <a:cs typeface="Calibri Light"/>
              </a:rPr>
              <a:t>. When he gets the patient’s data, he knows that Mr. Honório </a:t>
            </a:r>
            <a:r>
              <a:rPr lang="en-US" b="1">
                <a:latin typeface="Calibri Light"/>
                <a:ea typeface="Calibri Light"/>
                <a:cs typeface="Calibri Light"/>
              </a:rPr>
              <a:t>needs transportation with wheelchairs</a:t>
            </a:r>
            <a:r>
              <a:rPr lang="en-US">
                <a:latin typeface="Calibri Light"/>
                <a:ea typeface="Calibri Light"/>
                <a:cs typeface="Calibri Light"/>
              </a:rPr>
              <a:t>. The patient and his daughter are </a:t>
            </a:r>
            <a:r>
              <a:rPr lang="en-US" b="1">
                <a:latin typeface="Calibri Light"/>
                <a:ea typeface="Calibri Light"/>
                <a:cs typeface="Calibri Light"/>
              </a:rPr>
              <a:t>informed via SMS</a:t>
            </a:r>
            <a:r>
              <a:rPr lang="en-US">
                <a:latin typeface="Calibri Light"/>
                <a:ea typeface="Calibri Light"/>
                <a:cs typeface="Calibri Light"/>
              </a:rPr>
              <a:t> that Mr. Honório is the next person to recall and Mrs. Maria Luísa </a:t>
            </a:r>
            <a:r>
              <a:rPr lang="en-US" b="1">
                <a:latin typeface="Calibri Light"/>
                <a:ea typeface="Calibri Light"/>
                <a:cs typeface="Calibri Light"/>
              </a:rPr>
              <a:t>doesn’t need to miss work</a:t>
            </a:r>
            <a:r>
              <a:rPr lang="en-US">
                <a:latin typeface="Calibri Light"/>
                <a:ea typeface="Calibri Light"/>
                <a:cs typeface="Calibri Light"/>
              </a:rPr>
              <a:t>. After a few minutes, </a:t>
            </a:r>
            <a:r>
              <a:rPr lang="en-US" b="1">
                <a:latin typeface="Calibri Light"/>
                <a:ea typeface="Calibri Light"/>
                <a:cs typeface="Calibri Light"/>
              </a:rPr>
              <a:t>Mr. Honório is picked up</a:t>
            </a:r>
            <a:r>
              <a:rPr lang="en-US">
                <a:latin typeface="Calibri Light"/>
                <a:ea typeface="Calibri Light"/>
                <a:cs typeface="Calibri Light"/>
              </a:rPr>
              <a:t> by the firefighter Paulo and after 30 minutes, the non-urgent ambulance arrives at the hospital. </a:t>
            </a:r>
            <a:r>
              <a:rPr lang="en-US" b="1">
                <a:latin typeface="Calibri Light"/>
                <a:ea typeface="Calibri Light"/>
                <a:cs typeface="Calibri Light"/>
              </a:rPr>
              <a:t>Paulo updates the transport’s status</a:t>
            </a:r>
            <a:r>
              <a:rPr lang="en-US">
                <a:latin typeface="Calibri Light"/>
                <a:ea typeface="Calibri Light"/>
                <a:cs typeface="Calibri Light"/>
              </a:rPr>
              <a:t> and Mrs. Maria Luísa receives a notification that </a:t>
            </a:r>
            <a:r>
              <a:rPr lang="en-US" b="1">
                <a:latin typeface="Calibri Light"/>
                <a:ea typeface="Calibri Light"/>
                <a:cs typeface="Calibri Light"/>
              </a:rPr>
              <a:t>his father arrived at the hospital safely</a:t>
            </a:r>
            <a:r>
              <a:rPr lang="en-US">
                <a:latin typeface="Calibri Light"/>
                <a:ea typeface="Calibri Light"/>
                <a:cs typeface="Calibri Light"/>
              </a:rPr>
              <a:t>.</a:t>
            </a:r>
            <a:endParaRPr lang="en-US"/>
          </a:p>
          <a:p>
            <a:pPr marL="285750" indent="-285750">
              <a:buFont typeface="Courier New" panose="020B0604020202020204" pitchFamily="34" charset="0"/>
              <a:buChar char="o"/>
            </a:pPr>
            <a:endParaRPr lang="en-US" i="0">
              <a:effectLst/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16" name="Foliennummernplatzhalter 1">
            <a:extLst>
              <a:ext uri="{FF2B5EF4-FFF2-40B4-BE49-F238E27FC236}">
                <a16:creationId xmlns:a16="http://schemas.microsoft.com/office/drawing/2014/main" id="{01C92385-D8B0-24BE-E311-777E210374BD}"/>
              </a:ext>
            </a:extLst>
          </p:cNvPr>
          <p:cNvSpPr txBox="1">
            <a:spLocks/>
          </p:cNvSpPr>
          <p:nvPr/>
        </p:nvSpPr>
        <p:spPr>
          <a:xfrm>
            <a:off x="8424096" y="4882923"/>
            <a:ext cx="569306" cy="19232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200" dirty="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925087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1368</Words>
  <Application>Microsoft Office PowerPoint</Application>
  <PresentationFormat>On-screen Show (16:9)</PresentationFormat>
  <Paragraphs>403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Courier New</vt:lpstr>
      <vt:lpstr>Calibri Light</vt:lpstr>
      <vt:lpstr>Wingdings,Sans-Serif</vt:lpstr>
      <vt:lpstr>Livvic</vt:lpstr>
      <vt:lpstr>Catamaran</vt:lpstr>
      <vt:lpstr>Arial</vt:lpstr>
      <vt:lpstr>Fira Sans Extra Condensed Medium</vt:lpstr>
      <vt:lpstr>Calibri</vt:lpstr>
      <vt:lpstr>Wingdings</vt:lpstr>
      <vt:lpstr>Arial,Sans-Serif</vt:lpstr>
      <vt:lpstr>Catamaran Light</vt:lpstr>
      <vt:lpstr>Engineering Project Proposal by Slidesgo</vt:lpstr>
      <vt:lpstr>REDE DE TRANSPORTE DE DOENTES</vt:lpstr>
      <vt:lpstr>TABLE OF CONTENTS</vt:lpstr>
      <vt:lpstr>THE PROBLEM</vt:lpstr>
      <vt:lpstr>REDE DE TRANSPORTE DE DOENTES</vt:lpstr>
      <vt:lpstr>REQUIREMENTS METHODOLOGY</vt:lpstr>
      <vt:lpstr>PERSONAS</vt:lpstr>
      <vt:lpstr>PERSONAS</vt:lpstr>
      <vt:lpstr>PERSONAS</vt:lpstr>
      <vt:lpstr>SCENARIOS </vt:lpstr>
      <vt:lpstr>TASKS</vt:lpstr>
      <vt:lpstr>REQUIREMENTS</vt:lpstr>
      <vt:lpstr>PAPER PROTOTYPE</vt:lpstr>
      <vt:lpstr>PAPER PROTOTYPE</vt:lpstr>
      <vt:lpstr>ISSUES &amp; DECISIONS</vt:lpstr>
      <vt:lpstr>PROTOTYPE</vt:lpstr>
      <vt:lpstr>Usability Tests</vt:lpstr>
      <vt:lpstr>PowerPoint Presentation</vt:lpstr>
      <vt:lpstr>Post-Tasks Questionnaire</vt:lpstr>
      <vt:lpstr>SUS Evaluation</vt:lpstr>
      <vt:lpstr>HEURISTIC EVALUATION</vt:lpstr>
      <vt:lpstr>FINAL APPLICATION</vt:lpstr>
      <vt:lpstr>REFINEMENT</vt:lpstr>
      <vt:lpstr>PowerPoint Presentation</vt:lpstr>
      <vt:lpstr>CONCLUSIONS &amp; FUTURE WORK</vt:lpstr>
      <vt:lpstr>REFERENCES</vt:lpstr>
      <vt:lpstr>OUR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 DE TRANSPORTE DE DOENTES</dc:title>
  <dc:creator>JP</dc:creator>
  <cp:lastModifiedBy>Joao Vieira</cp:lastModifiedBy>
  <cp:revision>11</cp:revision>
  <dcterms:modified xsi:type="dcterms:W3CDTF">2023-05-30T20:09:04Z</dcterms:modified>
</cp:coreProperties>
</file>